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3" r:id="rId4"/>
  </p:sldMasterIdLst>
  <p:notesMasterIdLst>
    <p:notesMasterId r:id="rId28"/>
  </p:notesMasterIdLst>
  <p:sldIdLst>
    <p:sldId id="348" r:id="rId5"/>
    <p:sldId id="280" r:id="rId6"/>
    <p:sldId id="366" r:id="rId7"/>
    <p:sldId id="301" r:id="rId8"/>
    <p:sldId id="355" r:id="rId9"/>
    <p:sldId id="273" r:id="rId10"/>
    <p:sldId id="356" r:id="rId11"/>
    <p:sldId id="296" r:id="rId12"/>
    <p:sldId id="307" r:id="rId13"/>
    <p:sldId id="310" r:id="rId14"/>
    <p:sldId id="266" r:id="rId15"/>
    <p:sldId id="363" r:id="rId16"/>
    <p:sldId id="364" r:id="rId17"/>
    <p:sldId id="421" r:id="rId18"/>
    <p:sldId id="422" r:id="rId19"/>
    <p:sldId id="423" r:id="rId20"/>
    <p:sldId id="424" r:id="rId21"/>
    <p:sldId id="425" r:id="rId22"/>
    <p:sldId id="365" r:id="rId23"/>
    <p:sldId id="362" r:id="rId24"/>
    <p:sldId id="309" r:id="rId25"/>
    <p:sldId id="262" r:id="rId26"/>
    <p:sldId id="370"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udith Head" initials="JH" lastIdx="9" clrIdx="0">
    <p:extLst>
      <p:ext uri="{19B8F6BF-5375-455C-9EA6-DF929625EA0E}">
        <p15:presenceInfo xmlns:p15="http://schemas.microsoft.com/office/powerpoint/2012/main" userId="8a78c7d98ac60dac" providerId="Windows Live"/>
      </p:ext>
    </p:extLst>
  </p:cmAuthor>
  <p:cmAuthor id="2" name="Shauna O'Brien" initials="SO" lastIdx="27" clrIdx="1">
    <p:extLst>
      <p:ext uri="{19B8F6BF-5375-455C-9EA6-DF929625EA0E}">
        <p15:presenceInfo xmlns:p15="http://schemas.microsoft.com/office/powerpoint/2012/main" userId="b3897799837f5edf" providerId="Windows Live"/>
      </p:ext>
    </p:extLst>
  </p:cmAuthor>
  <p:cmAuthor id="3" name="Hannah Cooper" initials="HC" lastIdx="1" clrIdx="2">
    <p:extLst>
      <p:ext uri="{19B8F6BF-5375-455C-9EA6-DF929625EA0E}">
        <p15:presenceInfo xmlns:p15="http://schemas.microsoft.com/office/powerpoint/2012/main" userId="99db9a12ce8afeb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9999"/>
    <a:srgbClr val="33CCCC"/>
    <a:srgbClr val="F2F2F2"/>
    <a:srgbClr val="00B050"/>
    <a:srgbClr val="008000"/>
    <a:srgbClr val="FFF4D5"/>
    <a:srgbClr val="525A6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73425" autoAdjust="0"/>
  </p:normalViewPr>
  <p:slideViewPr>
    <p:cSldViewPr snapToGrid="0">
      <p:cViewPr varScale="1">
        <p:scale>
          <a:sx n="87" d="100"/>
          <a:sy n="87" d="100"/>
        </p:scale>
        <p:origin x="1984" y="192"/>
      </p:cViewPr>
      <p:guideLst/>
    </p:cSldViewPr>
  </p:slideViewPr>
  <p:notesTextViewPr>
    <p:cViewPr>
      <p:scale>
        <a:sx n="1" d="1"/>
        <a:sy n="1" d="1"/>
      </p:scale>
      <p:origin x="0" y="-1472"/>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media/image10.jpeg>
</file>

<file path=ppt/media/image11.jpeg>
</file>

<file path=ppt/media/image12.jpeg>
</file>

<file path=ppt/media/image13.jpeg>
</file>

<file path=ppt/media/image14.jpeg>
</file>

<file path=ppt/media/image15.jpeg>
</file>

<file path=ppt/media/image16.png>
</file>

<file path=ppt/media/image17.png>
</file>

<file path=ppt/media/image18.jpeg>
</file>

<file path=ppt/media/image19.jpeg>
</file>

<file path=ppt/media/image2.png>
</file>

<file path=ppt/media/image20.png>
</file>

<file path=ppt/media/image21.jpeg>
</file>

<file path=ppt/media/image22.jpeg>
</file>

<file path=ppt/media/image23.jpeg>
</file>

<file path=ppt/media/image3.png>
</file>

<file path=ppt/media/image4.tiff>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F0D60B-9F90-43F4-A8EA-F807B5EEFFDB}" type="datetimeFigureOut">
              <a:rPr lang="en-GB" smtClean="0"/>
              <a:t>11/02/2025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7F327E-D879-4193-B0D7-BEE89950DB5C}" type="slidenum">
              <a:rPr lang="en-GB" smtClean="0"/>
              <a:t>‹#›</a:t>
            </a:fld>
            <a:endParaRPr lang="en-GB"/>
          </a:p>
        </p:txBody>
      </p:sp>
    </p:spTree>
    <p:extLst>
      <p:ext uri="{BB962C8B-B14F-4D97-AF65-F5344CB8AC3E}">
        <p14:creationId xmlns:p14="http://schemas.microsoft.com/office/powerpoint/2010/main" val="36713615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a:effectLst/>
                <a:latin typeface="+mn-lt"/>
                <a:ea typeface="+mn-ea"/>
                <a:cs typeface="+mn-cs"/>
              </a:rPr>
              <a:t>Purpose: </a:t>
            </a:r>
            <a:r>
              <a:rPr lang="en-GB" sz="1200" i="0" kern="1200">
                <a:effectLst/>
                <a:latin typeface="+mn-lt"/>
                <a:ea typeface="+mn-ea"/>
                <a:cs typeface="+mn-cs"/>
              </a:rPr>
              <a:t>to assess learning at the beginning of the new unit and</a:t>
            </a:r>
            <a:r>
              <a:rPr lang="en-GB" sz="1200" i="0" kern="1200" baseline="0">
                <a:effectLst/>
                <a:latin typeface="+mn-lt"/>
                <a:ea typeface="+mn-ea"/>
                <a:cs typeface="+mn-cs"/>
              </a:rPr>
              <a:t> interleave key prior knowledge from B1.3.</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i="0" kern="1200" baseline="0">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baseline="0">
                <a:effectLst/>
                <a:latin typeface="+mn-lt"/>
                <a:ea typeface="+mn-ea"/>
                <a:cs typeface="+mn-cs"/>
              </a:rPr>
              <a:t>Foundation question</a:t>
            </a:r>
            <a:r>
              <a:rPr lang="en-GB" sz="1200" i="0" kern="1200" baseline="0">
                <a:effectLst/>
                <a:latin typeface="+mn-lt"/>
                <a:ea typeface="+mn-ea"/>
                <a:cs typeface="+mn-cs"/>
              </a:rPr>
              <a:t>: Describe what a quadrat is used for.</a:t>
            </a:r>
          </a:p>
          <a:p>
            <a:r>
              <a:rPr lang="en-GB" sz="1200" b="1" i="0" kern="1200" baseline="0">
                <a:effectLst/>
                <a:latin typeface="+mn-lt"/>
                <a:ea typeface="+mn-ea"/>
                <a:cs typeface="+mn-cs"/>
              </a:rPr>
              <a:t>Answer</a:t>
            </a:r>
            <a:r>
              <a:rPr lang="en-GB" sz="1200" i="0" kern="1200" baseline="0">
                <a:effectLst/>
                <a:latin typeface="+mn-lt"/>
                <a:ea typeface="+mn-ea"/>
                <a:cs typeface="+mn-cs"/>
              </a:rPr>
              <a:t>: </a:t>
            </a:r>
            <a:r>
              <a:rPr lang="en-GB" sz="1800">
                <a:effectLst/>
                <a:latin typeface="Century Gothic" panose="020B0502020202020204" pitchFamily="34" charset="0"/>
                <a:ea typeface="Calibri" panose="020F0502020204030204" pitchFamily="34" charset="0"/>
                <a:cs typeface="Arial" panose="020B0604020202020204" pitchFamily="34" charset="0"/>
              </a:rPr>
              <a:t>A piece of equipment used to count the number of organisms/individuals in a specific area. </a:t>
            </a:r>
            <a:endParaRPr lang="en-GB" sz="1800">
              <a:effectLst/>
              <a:latin typeface="Calibri" panose="020F0502020204030204" pitchFamily="34" charset="0"/>
              <a:ea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i="0" kern="1200" baseline="0">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baseline="0">
                <a:effectLst/>
                <a:latin typeface="+mn-lt"/>
                <a:ea typeface="+mn-ea"/>
                <a:cs typeface="+mn-cs"/>
              </a:rPr>
              <a:t>Stretch question</a:t>
            </a:r>
            <a:r>
              <a:rPr lang="en-GB" sz="1200" i="0" kern="1200" baseline="0">
                <a:effectLst/>
                <a:latin typeface="+mn-lt"/>
                <a:ea typeface="+mn-ea"/>
                <a:cs typeface="+mn-cs"/>
              </a:rPr>
              <a:t>: Describe the different types of pollution.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baseline="0">
                <a:effectLst/>
                <a:latin typeface="+mn-lt"/>
                <a:ea typeface="+mn-ea"/>
                <a:cs typeface="+mn-cs"/>
              </a:rPr>
              <a:t>Answer</a:t>
            </a:r>
            <a:r>
              <a:rPr lang="en-GB" sz="1200" i="0" kern="1200" baseline="0">
                <a:effectLst/>
                <a:latin typeface="+mn-lt"/>
                <a:ea typeface="+mn-ea"/>
                <a:cs typeface="+mn-cs"/>
              </a:rPr>
              <a:t>: air pollution (caused by gases such as carbon dioxide and </a:t>
            </a:r>
            <a:r>
              <a:rPr lang="en-GB" sz="1200" i="0" kern="1200" baseline="0" err="1">
                <a:effectLst/>
                <a:latin typeface="+mn-lt"/>
                <a:ea typeface="+mn-ea"/>
                <a:cs typeface="+mn-cs"/>
              </a:rPr>
              <a:t>sulfur</a:t>
            </a:r>
            <a:r>
              <a:rPr lang="en-GB" sz="1200" i="0" kern="1200" baseline="0">
                <a:effectLst/>
                <a:latin typeface="+mn-lt"/>
                <a:ea typeface="+mn-ea"/>
                <a:cs typeface="+mn-cs"/>
              </a:rPr>
              <a:t> dioxide), land pollution (from landfill sites), water pollution (from sewage and eutrophication), noise pollution, visual pollution</a:t>
            </a:r>
          </a:p>
        </p:txBody>
      </p:sp>
      <p:sp>
        <p:nvSpPr>
          <p:cNvPr id="4" name="Slide Number Placeholder 3"/>
          <p:cNvSpPr>
            <a:spLocks noGrp="1"/>
          </p:cNvSpPr>
          <p:nvPr>
            <p:ph type="sldNum" sz="quarter" idx="5"/>
          </p:nvPr>
        </p:nvSpPr>
        <p:spPr/>
        <p:txBody>
          <a:bodyPr/>
          <a:lstStyle/>
          <a:p>
            <a:fld id="{0B7C1065-6FAC-EB47-82DC-34C50BE3F4B9}" type="slidenum">
              <a:rPr lang="en-US" smtClean="0"/>
              <a:t>2</a:t>
            </a:fld>
            <a:endParaRPr lang="en-US"/>
          </a:p>
        </p:txBody>
      </p:sp>
    </p:spTree>
    <p:extLst>
      <p:ext uri="{BB962C8B-B14F-4D97-AF65-F5344CB8AC3E}">
        <p14:creationId xmlns:p14="http://schemas.microsoft.com/office/powerpoint/2010/main" val="22411971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a:t>Purpose: </a:t>
            </a:r>
            <a:r>
              <a:rPr lang="en-GB"/>
              <a:t>review of new information.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baseline="0"/>
              <a:t>These questions can be edited depending on the information you would like pupils to focus on. One of the biggest pupil misconceptions is not understanding that humans will be directly impacted by decreasing biodiversity – it is not just a case of maintaining plant and animal populations because ‘it is the right thing to do’, humans actually need biodiversity to survive. </a:t>
            </a:r>
          </a:p>
        </p:txBody>
      </p:sp>
      <p:sp>
        <p:nvSpPr>
          <p:cNvPr id="4" name="Slide Number Placeholder 3"/>
          <p:cNvSpPr>
            <a:spLocks noGrp="1"/>
          </p:cNvSpPr>
          <p:nvPr>
            <p:ph type="sldNum" sz="quarter" idx="10"/>
          </p:nvPr>
        </p:nvSpPr>
        <p:spPr/>
        <p:txBody>
          <a:bodyPr/>
          <a:lstStyle/>
          <a:p>
            <a:fld id="{4B7F327E-D879-4193-B0D7-BEE89950DB5C}" type="slidenum">
              <a:rPr lang="en-GB" smtClean="0"/>
              <a:t>11</a:t>
            </a:fld>
            <a:endParaRPr lang="en-GB"/>
          </a:p>
        </p:txBody>
      </p:sp>
    </p:spTree>
    <p:extLst>
      <p:ext uri="{BB962C8B-B14F-4D97-AF65-F5344CB8AC3E}">
        <p14:creationId xmlns:p14="http://schemas.microsoft.com/office/powerpoint/2010/main" val="5063756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b="0" dirty="0"/>
              <a:t>introducing new knowledge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Exposition Type: </a:t>
            </a:r>
            <a:r>
              <a:rPr lang="en-GB" b="0" dirty="0"/>
              <a:t>Explanation</a:t>
            </a: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Suggested Script:</a:t>
            </a: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dirty="0"/>
              <a:t>Ecologists, who are scientists that study ecosystems, measure things in the environment to help them make informed, sensible judgements about what is currently happening in an ecosystem and what should be done in the future. However, often data collected from the environment can contain uncertainty or be incomplete. This could be for a number of reasons:</a:t>
            </a:r>
            <a:endParaRPr lang="en-GB" dirty="0"/>
          </a:p>
          <a:p>
            <a:pPr marL="342900" indent="-342900">
              <a:buFont typeface="Arial" panose="020B0604020202020204" pitchFamily="34" charset="0"/>
              <a:buChar char="•"/>
            </a:pPr>
            <a:r>
              <a:rPr lang="en-GB" sz="1200" dirty="0"/>
              <a:t>Instruments/equipment used are not perfectly accurate</a:t>
            </a:r>
          </a:p>
          <a:p>
            <a:pPr marL="342900" indent="-342900">
              <a:buFont typeface="Arial" panose="020B0604020202020204" pitchFamily="34" charset="0"/>
              <a:buChar char="•"/>
            </a:pPr>
            <a:r>
              <a:rPr lang="en-GB" sz="1200" dirty="0"/>
              <a:t>Often sampling is used to make estimates for a large area- this is an estimate and therefore not accurate</a:t>
            </a:r>
          </a:p>
          <a:p>
            <a:pPr marL="342900" indent="-342900">
              <a:buFont typeface="Arial" panose="020B0604020202020204" pitchFamily="34" charset="0"/>
              <a:buChar char="•"/>
            </a:pPr>
            <a:r>
              <a:rPr lang="en-GB" sz="1200" dirty="0"/>
              <a:t>It is difficult to identify individual variables having an affect on an ecosystem</a:t>
            </a:r>
          </a:p>
          <a:p>
            <a:pPr marL="0" indent="0">
              <a:buFont typeface="Arial" panose="020B0604020202020204" pitchFamily="34" charset="0"/>
              <a:buNone/>
            </a:pPr>
            <a:r>
              <a:rPr lang="en-GB" sz="1200" dirty="0"/>
              <a:t>It is important that as scientists we can identify uncertainty in data or recognise that data is incomplete when interpreting it. </a:t>
            </a:r>
          </a:p>
          <a:p>
            <a:pPr marL="0" indent="0">
              <a:buFont typeface="Arial" panose="020B0604020202020204" pitchFamily="34" charset="0"/>
              <a:buNone/>
            </a:pPr>
            <a:r>
              <a:rPr lang="en-GB" sz="1200" dirty="0"/>
              <a:t>In order to minimise uncertainty when completing experiments or fieldwork scientists should take many readings and repeat their work multiple times to make their data as accurate as they can. Scientists also look at other scientists’ experiments to check that their findings are reproducible, which increases our certainty that the findings are accurate. </a:t>
            </a:r>
          </a:p>
          <a:p>
            <a:pPr marL="0" indent="0">
              <a:buFont typeface="Arial" panose="020B0604020202020204" pitchFamily="34" charset="0"/>
              <a:buNone/>
            </a:pPr>
            <a:endParaRPr lang="en-GB" dirty="0"/>
          </a:p>
          <a:p>
            <a:r>
              <a:rPr lang="en-GB" b="1" dirty="0"/>
              <a:t>AQA definition:</a:t>
            </a:r>
          </a:p>
          <a:p>
            <a:r>
              <a:rPr lang="en-GB" dirty="0"/>
              <a:t>Accurate - A measurement result is considered accurate if it is judged to be close to the true value.</a:t>
            </a:r>
          </a:p>
          <a:p>
            <a:r>
              <a:rPr lang="en-GB" dirty="0"/>
              <a:t>Uncertainty - The interval within which the true value can be expected to lie. Whenever a measurement is made, there will always be some uncertainty or doubt about the result obtained. Uncertainty can be expressed in terms of spread of values obtained. For example, a length of 56 cm ±2 cm would mean the true value could be anywhere between 54 cm and 58 cm.</a:t>
            </a:r>
          </a:p>
          <a:p>
            <a:r>
              <a:rPr lang="en-GB" dirty="0"/>
              <a:t>https://filestore.aqa.org.uk/resources/science/AQA-SCIENCE-GCSE-SUBJECT-VOCAB.PDF</a:t>
            </a:r>
          </a:p>
          <a:p>
            <a:endParaRPr lang="en-GB" dirty="0"/>
          </a:p>
          <a:p>
            <a:r>
              <a:rPr lang="en-GB" dirty="0"/>
              <a:t>Image from </a:t>
            </a:r>
            <a:r>
              <a:rPr lang="en-GB" dirty="0" err="1"/>
              <a:t>pixabay</a:t>
            </a:r>
            <a:endParaRPr lang="en-GB" dirty="0"/>
          </a:p>
        </p:txBody>
      </p:sp>
      <p:sp>
        <p:nvSpPr>
          <p:cNvPr id="4" name="Slide Number Placeholder 3"/>
          <p:cNvSpPr>
            <a:spLocks noGrp="1"/>
          </p:cNvSpPr>
          <p:nvPr>
            <p:ph type="sldNum" sz="quarter" idx="5"/>
          </p:nvPr>
        </p:nvSpPr>
        <p:spPr/>
        <p:txBody>
          <a:bodyPr/>
          <a:lstStyle/>
          <a:p>
            <a:fld id="{4B7F327E-D879-4193-B0D7-BEE89950DB5C}" type="slidenum">
              <a:rPr lang="en-GB" smtClean="0"/>
              <a:t>12</a:t>
            </a:fld>
            <a:endParaRPr lang="en-GB"/>
          </a:p>
        </p:txBody>
      </p:sp>
    </p:spTree>
    <p:extLst>
      <p:ext uri="{BB962C8B-B14F-4D97-AF65-F5344CB8AC3E}">
        <p14:creationId xmlns:p14="http://schemas.microsoft.com/office/powerpoint/2010/main" val="406202612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Suggested Script:</a:t>
            </a:r>
            <a:endParaRPr lang="en-GB" b="0" dirty="0"/>
          </a:p>
          <a:p>
            <a:pPr marL="0" indent="0">
              <a:buNone/>
            </a:pPr>
            <a:r>
              <a:rPr lang="en-GB" b="0" dirty="0"/>
              <a:t>Many scientists agree that deforestation in the Amazon Rainforest is a large contributor to global warming and causes huge negative impacts on biodiversity because of the habitat loss involved. </a:t>
            </a:r>
          </a:p>
          <a:p>
            <a:pPr marL="0" indent="0">
              <a:buNone/>
            </a:pPr>
            <a:r>
              <a:rPr lang="en-GB" b="0" i="1" dirty="0"/>
              <a:t>But what information do scientists need in order to support this theory? </a:t>
            </a:r>
          </a:p>
          <a:p>
            <a:pPr marL="0" indent="0">
              <a:buNone/>
            </a:pPr>
            <a:r>
              <a:rPr lang="en-GB" b="1" i="1" dirty="0"/>
              <a:t>They need to provide evidence.</a:t>
            </a:r>
          </a:p>
          <a:p>
            <a:pPr marL="0" indent="0">
              <a:buNone/>
            </a:pPr>
            <a:r>
              <a:rPr lang="en-GB" b="0" i="1" dirty="0"/>
              <a:t>What kind of evidence may be useful?</a:t>
            </a:r>
          </a:p>
          <a:p>
            <a:pPr marL="0" indent="0">
              <a:buNone/>
            </a:pPr>
            <a:r>
              <a:rPr lang="en-GB" b="1" i="1" dirty="0"/>
              <a:t>Maps/satellite images to show how land use has changed over the past decades</a:t>
            </a:r>
          </a:p>
          <a:p>
            <a:pPr marL="0" indent="0">
              <a:buNone/>
            </a:pPr>
            <a:r>
              <a:rPr lang="en-GB" b="0" i="0" dirty="0"/>
              <a:t>This picture alone cannot tell us much about how much deforestation there has been because it does not have a comparison. We can say that this provides incomplete data. </a:t>
            </a:r>
          </a:p>
          <a:p>
            <a:pPr marL="0" indent="0">
              <a:buNone/>
            </a:pP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Use the images from the NHM study to answer the questions: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dirty="0"/>
              <a:t>https://</a:t>
            </a:r>
            <a:r>
              <a:rPr lang="en-GB" dirty="0" err="1"/>
              <a:t>www.nhm.ac.uk</a:t>
            </a:r>
            <a:r>
              <a:rPr lang="en-GB" dirty="0"/>
              <a:t>/our-science/our-work/biodiversity/human-impacts-</a:t>
            </a:r>
            <a:r>
              <a:rPr lang="en-GB" dirty="0" err="1"/>
              <a:t>biodiversity.html</a:t>
            </a:r>
            <a:endParaRPr lang="en-GB" dirty="0"/>
          </a:p>
          <a:p>
            <a:pPr marL="0" indent="0">
              <a:buNone/>
            </a:pPr>
            <a:endParaRPr lang="en-GB" b="1" dirty="0"/>
          </a:p>
          <a:p>
            <a:pPr marL="0" indent="0">
              <a:buNone/>
            </a:pPr>
            <a:r>
              <a:rPr lang="en-GB" b="1" dirty="0"/>
              <a:t>Questions based on NHM pictures:</a:t>
            </a:r>
          </a:p>
          <a:p>
            <a:pPr marL="0" indent="0">
              <a:buNone/>
            </a:pPr>
            <a:r>
              <a:rPr lang="en-GB" b="0" i="1" dirty="0"/>
              <a:t>What can these images tell us?</a:t>
            </a:r>
            <a:r>
              <a:rPr lang="en-GB" b="1" i="1" dirty="0"/>
              <a:t> </a:t>
            </a:r>
          </a:p>
          <a:p>
            <a:pPr marL="0" indent="0">
              <a:buNone/>
            </a:pPr>
            <a:r>
              <a:rPr lang="en-GB" b="1" i="1" dirty="0"/>
              <a:t>Deforestation has increased between 1990 and 2000- you can see this from the pictures and the amount of green representing has decreased by 2000 and the amount of clear space has increased.</a:t>
            </a:r>
          </a:p>
          <a:p>
            <a:pPr marL="0" indent="0">
              <a:buNone/>
            </a:pPr>
            <a:r>
              <a:rPr lang="en-GB" i="1" dirty="0"/>
              <a:t>How could we use this information to work out what has happened to biodiversity in this area of the rainforest? </a:t>
            </a:r>
            <a:r>
              <a:rPr lang="en-GB" b="1" i="1" dirty="0"/>
              <a:t>Deforestation can decrease biodiversity because habitats are destroyed so we can assume biodiversity in this area has decreased. </a:t>
            </a:r>
          </a:p>
          <a:p>
            <a:pPr marL="0" indent="0">
              <a:buNone/>
            </a:pPr>
            <a:r>
              <a:rPr lang="en-GB" i="1" dirty="0"/>
              <a:t>In what ways is this ‘data’ incomplete? </a:t>
            </a:r>
            <a:r>
              <a:rPr lang="en-GB" b="1" i="1" dirty="0"/>
              <a:t>It cannot tell us- how many trees were removed (it can tell us area from satellite), what or how many species habitats were destroyed, what the land is now used for etc. The images are from 1990 and 2000, even the most recent image is more than 20 years old. Given the change that happened between 1990 and 2000 there could be massive changes that have happened since 2000 therefore the data is not up to date and therefore unreliable. </a:t>
            </a:r>
            <a:r>
              <a:rPr lang="en-GB" b="0" i="0" dirty="0"/>
              <a:t>It could be good to suggest that more recent images would be similar to repeating an experiment- the more up to date images we have the more accurate the conclusions would be. However, even with more images the data would still not be totally complete as there are points(from above) that would still not be answered. </a:t>
            </a:r>
            <a:endParaRPr lang="en-GB" b="1" i="1" dirty="0"/>
          </a:p>
          <a:p>
            <a:pPr marL="228600" indent="-228600">
              <a:buAutoNum type="alphaLcPeriod"/>
            </a:pPr>
            <a:endParaRPr lang="en-GB" dirty="0"/>
          </a:p>
          <a:p>
            <a:endParaRPr lang="en-GB" dirty="0"/>
          </a:p>
          <a:p>
            <a:r>
              <a:rPr lang="en-GB" dirty="0"/>
              <a:t>Image source:</a:t>
            </a:r>
          </a:p>
          <a:p>
            <a:r>
              <a:rPr lang="en-GB"/>
              <a:t>CC@https</a:t>
            </a:r>
            <a:r>
              <a:rPr lang="en-GB" dirty="0"/>
              <a:t>://</a:t>
            </a:r>
            <a:r>
              <a:rPr lang="en-GB" dirty="0" err="1"/>
              <a:t>commons.wikimedia.org</a:t>
            </a:r>
            <a:r>
              <a:rPr lang="en-GB" dirty="0"/>
              <a:t>/wiki/File:Amazon6_(5641584266).jpg</a:t>
            </a:r>
          </a:p>
        </p:txBody>
      </p:sp>
      <p:sp>
        <p:nvSpPr>
          <p:cNvPr id="4" name="Slide Number Placeholder 3"/>
          <p:cNvSpPr>
            <a:spLocks noGrp="1"/>
          </p:cNvSpPr>
          <p:nvPr>
            <p:ph type="sldNum" sz="quarter" idx="5"/>
          </p:nvPr>
        </p:nvSpPr>
        <p:spPr/>
        <p:txBody>
          <a:bodyPr/>
          <a:lstStyle/>
          <a:p>
            <a:fld id="{4B7F327E-D879-4193-B0D7-BEE89950DB5C}" type="slidenum">
              <a:rPr lang="en-GB" smtClean="0"/>
              <a:t>13</a:t>
            </a:fld>
            <a:endParaRPr lang="en-GB"/>
          </a:p>
        </p:txBody>
      </p:sp>
    </p:spTree>
    <p:extLst>
      <p:ext uri="{BB962C8B-B14F-4D97-AF65-F5344CB8AC3E}">
        <p14:creationId xmlns:p14="http://schemas.microsoft.com/office/powerpoint/2010/main" val="3783881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14</a:t>
            </a:fld>
            <a:endParaRPr lang="en-GB"/>
          </a:p>
        </p:txBody>
      </p:sp>
    </p:spTree>
    <p:extLst>
      <p:ext uri="{BB962C8B-B14F-4D97-AF65-F5344CB8AC3E}">
        <p14:creationId xmlns:p14="http://schemas.microsoft.com/office/powerpoint/2010/main" val="27083953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15</a:t>
            </a:fld>
            <a:endParaRPr lang="en-GB"/>
          </a:p>
        </p:txBody>
      </p:sp>
    </p:spTree>
    <p:extLst>
      <p:ext uri="{BB962C8B-B14F-4D97-AF65-F5344CB8AC3E}">
        <p14:creationId xmlns:p14="http://schemas.microsoft.com/office/powerpoint/2010/main" val="12572516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This slide models the process of answering an </a:t>
            </a:r>
            <a:r>
              <a:rPr lang="en-GB" b="1"/>
              <a:t>explain</a:t>
            </a:r>
            <a:r>
              <a:rPr lang="en-GB"/>
              <a:t> question.</a:t>
            </a:r>
          </a:p>
          <a:p>
            <a:endParaRPr lang="en-GB"/>
          </a:p>
          <a:p>
            <a:r>
              <a:rPr lang="en-GB"/>
              <a:t>Firstly, students are presented with a generic </a:t>
            </a:r>
            <a:r>
              <a:rPr lang="en-GB" b="1"/>
              <a:t>explain</a:t>
            </a:r>
            <a:r>
              <a:rPr lang="en-GB"/>
              <a:t> question, along with a model answer. Students are also given some simple guidance to follow for producing their own describe answer.</a:t>
            </a:r>
          </a:p>
          <a:p>
            <a:endParaRPr lang="en-GB"/>
          </a:p>
          <a:p>
            <a:r>
              <a:rPr lang="en-GB"/>
              <a:t>The generic question and answer should be used by the teacher to remind students of </a:t>
            </a:r>
          </a:p>
          <a:p>
            <a:pPr>
              <a:buFont typeface="Arial" panose="020B0604020202020204" pitchFamily="34" charset="0"/>
              <a:buChar char="•"/>
            </a:pPr>
            <a:r>
              <a:rPr lang="en-GB"/>
              <a:t>the key features of a great answer</a:t>
            </a:r>
          </a:p>
          <a:p>
            <a:pPr>
              <a:buFont typeface="Arial" panose="020B0604020202020204" pitchFamily="34" charset="0"/>
              <a:buChar char="•"/>
            </a:pPr>
            <a:r>
              <a:rPr lang="en-GB"/>
              <a:t>how to structure their answer</a:t>
            </a:r>
          </a:p>
          <a:p>
            <a:pPr>
              <a:buFont typeface="Arial" panose="020B0604020202020204" pitchFamily="34" charset="0"/>
              <a:buChar char="•"/>
            </a:pPr>
            <a:r>
              <a:rPr lang="en-GB"/>
              <a:t>why the model answer is a good example</a:t>
            </a:r>
          </a:p>
          <a:p>
            <a:pPr>
              <a:buFont typeface="Arial" panose="020B0604020202020204" pitchFamily="34" charset="0"/>
              <a:buChar char="•"/>
            </a:pPr>
            <a:endParaRPr lang="en-GB"/>
          </a:p>
          <a:p>
            <a:pPr marL="228600" indent="0">
              <a:buFont typeface="Arial" panose="020B0604020202020204" pitchFamily="34" charset="0"/>
              <a:buNone/>
            </a:pPr>
            <a:r>
              <a:rPr lang="en-GB"/>
              <a:t>Following this, students will be required to apply this process to answer their own explain question, which will appear in place of the generic questions. This explain question will be specific to the topic students are learning about in the lesson. Give students time to write their own answer to this, ensuring that they use the guidance provided. To further scaffold this task for students, it may be appropriate to:</a:t>
            </a:r>
          </a:p>
          <a:p>
            <a:pPr marL="400050" indent="-171450">
              <a:buFont typeface="Arial" panose="020B0604020202020204" pitchFamily="34" charset="0"/>
              <a:buChar char="•"/>
            </a:pPr>
            <a:r>
              <a:rPr lang="en-GB"/>
              <a:t>pair students up to write an answer together</a:t>
            </a:r>
          </a:p>
          <a:p>
            <a:pPr marL="400050" indent="-171450">
              <a:buFont typeface="Arial" panose="020B0604020202020204" pitchFamily="34" charset="0"/>
              <a:buChar char="•"/>
            </a:pPr>
            <a:r>
              <a:rPr lang="en-GB"/>
              <a:t>list for students the key words you would like them to include in the answer</a:t>
            </a:r>
          </a:p>
          <a:p>
            <a:pPr marL="400050" indent="-171450">
              <a:buFont typeface="Arial" panose="020B0604020202020204" pitchFamily="34" charset="0"/>
              <a:buChar char="•"/>
            </a:pPr>
            <a:r>
              <a:rPr lang="en-GB"/>
              <a:t>provide a writing frame or ‘points to include’ for students</a:t>
            </a:r>
          </a:p>
          <a:p>
            <a:pPr marL="228600" indent="0">
              <a:buFont typeface="Arial" panose="020B0604020202020204" pitchFamily="34" charset="0"/>
              <a:buNone/>
            </a:pPr>
            <a:endParaRPr lang="en-GB"/>
          </a:p>
          <a:p>
            <a:pPr marL="228600" indent="0">
              <a:buFont typeface="Arial" panose="020B0604020202020204" pitchFamily="34" charset="0"/>
              <a:buNone/>
            </a:pPr>
            <a:r>
              <a:rPr lang="en-GB"/>
              <a:t>A model answer for this question will appear. Teachers should review the model answer with students by referencing the guidance in the green box. For example ‘we can see item 1 in the guidance is to begin with a scientific statement. Notice in the model answer here we have done just that’. Or ‘item 2 in the guidance here says that we should use a linking statement in the answer. Has this been achieved in the model answer? Where can we see this?’.</a:t>
            </a:r>
          </a:p>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16</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6860521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This slide models the process of answering an </a:t>
            </a:r>
            <a:r>
              <a:rPr lang="en-GB" b="1"/>
              <a:t>explain</a:t>
            </a:r>
            <a:r>
              <a:rPr lang="en-GB"/>
              <a:t> question.</a:t>
            </a:r>
          </a:p>
          <a:p>
            <a:endParaRPr lang="en-GB"/>
          </a:p>
          <a:p>
            <a:r>
              <a:rPr lang="en-GB"/>
              <a:t>Firstly, students are presented with a generic </a:t>
            </a:r>
            <a:r>
              <a:rPr lang="en-GB" b="1"/>
              <a:t>explain</a:t>
            </a:r>
            <a:r>
              <a:rPr lang="en-GB"/>
              <a:t> question, along with a model answer. Students are also given some simple guidance to follow for producing their own describe answer.</a:t>
            </a:r>
          </a:p>
          <a:p>
            <a:endParaRPr lang="en-GB"/>
          </a:p>
          <a:p>
            <a:r>
              <a:rPr lang="en-GB"/>
              <a:t>The generic question and answer should be used by the teacher to remind students of </a:t>
            </a:r>
          </a:p>
          <a:p>
            <a:pPr>
              <a:buFont typeface="Arial" panose="020B0604020202020204" pitchFamily="34" charset="0"/>
              <a:buChar char="•"/>
            </a:pPr>
            <a:r>
              <a:rPr lang="en-GB"/>
              <a:t>the key features of a great answer</a:t>
            </a:r>
          </a:p>
          <a:p>
            <a:pPr>
              <a:buFont typeface="Arial" panose="020B0604020202020204" pitchFamily="34" charset="0"/>
              <a:buChar char="•"/>
            </a:pPr>
            <a:r>
              <a:rPr lang="en-GB"/>
              <a:t>how to structure their answer</a:t>
            </a:r>
          </a:p>
          <a:p>
            <a:pPr>
              <a:buFont typeface="Arial" panose="020B0604020202020204" pitchFamily="34" charset="0"/>
              <a:buChar char="•"/>
            </a:pPr>
            <a:r>
              <a:rPr lang="en-GB"/>
              <a:t>why the model answer is a good example</a:t>
            </a:r>
          </a:p>
          <a:p>
            <a:pPr>
              <a:buFont typeface="Arial" panose="020B0604020202020204" pitchFamily="34" charset="0"/>
              <a:buChar char="•"/>
            </a:pPr>
            <a:endParaRPr lang="en-GB"/>
          </a:p>
          <a:p>
            <a:pPr marL="228600" indent="0">
              <a:buFont typeface="Arial" panose="020B0604020202020204" pitchFamily="34" charset="0"/>
              <a:buNone/>
            </a:pPr>
            <a:r>
              <a:rPr lang="en-GB"/>
              <a:t>Following this, students will be required to apply this process to answer their own explain question, which will appear in place of the generic questions. This explain question will be specific to the topic students are learning about in the lesson. Give students time to write their own answer to this, ensuring that they use the guidance provided. To further scaffold this task for students, it may be appropriate to:</a:t>
            </a:r>
          </a:p>
          <a:p>
            <a:pPr marL="400050" indent="-171450">
              <a:buFont typeface="Arial" panose="020B0604020202020204" pitchFamily="34" charset="0"/>
              <a:buChar char="•"/>
            </a:pPr>
            <a:r>
              <a:rPr lang="en-GB"/>
              <a:t>pair students up to write an answer together</a:t>
            </a:r>
          </a:p>
          <a:p>
            <a:pPr marL="400050" indent="-171450">
              <a:buFont typeface="Arial" panose="020B0604020202020204" pitchFamily="34" charset="0"/>
              <a:buChar char="•"/>
            </a:pPr>
            <a:r>
              <a:rPr lang="en-GB"/>
              <a:t>list for students the key words you would like them to include in the answer</a:t>
            </a:r>
          </a:p>
          <a:p>
            <a:pPr marL="400050" indent="-171450">
              <a:buFont typeface="Arial" panose="020B0604020202020204" pitchFamily="34" charset="0"/>
              <a:buChar char="•"/>
            </a:pPr>
            <a:r>
              <a:rPr lang="en-GB"/>
              <a:t>provide a writing frame or ‘points to include’ for students</a:t>
            </a:r>
          </a:p>
          <a:p>
            <a:pPr marL="228600" indent="0">
              <a:buFont typeface="Arial" panose="020B0604020202020204" pitchFamily="34" charset="0"/>
              <a:buNone/>
            </a:pPr>
            <a:endParaRPr lang="en-GB"/>
          </a:p>
          <a:p>
            <a:pPr marL="228600" indent="0">
              <a:buFont typeface="Arial" panose="020B0604020202020204" pitchFamily="34" charset="0"/>
              <a:buNone/>
            </a:pPr>
            <a:r>
              <a:rPr lang="en-GB"/>
              <a:t>A model answer for this question will appear. Teachers should review the model answer with students by referencing the guidance in the green box. For example ‘we can see item 1 in the guidance is to begin with a scientific statement. Notice in the model answer here we have done just that’. Or ‘item 2 in the guidance here says that we should use a linking statement in the answer. Has this been achieved in the model answer? Where can we see this?’.</a:t>
            </a:r>
          </a:p>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17</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452563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This slide models the process of answering an </a:t>
            </a:r>
            <a:r>
              <a:rPr lang="en-GB" b="1"/>
              <a:t>explain</a:t>
            </a:r>
            <a:r>
              <a:rPr lang="en-GB"/>
              <a:t> question.</a:t>
            </a:r>
          </a:p>
          <a:p>
            <a:endParaRPr lang="en-GB"/>
          </a:p>
          <a:p>
            <a:r>
              <a:rPr lang="en-GB"/>
              <a:t>Firstly, students are presented with a generic </a:t>
            </a:r>
            <a:r>
              <a:rPr lang="en-GB" b="1"/>
              <a:t>explain</a:t>
            </a:r>
            <a:r>
              <a:rPr lang="en-GB"/>
              <a:t> question, along with a model answer. Students are also given some simple guidance to follow for producing their own describe answer.</a:t>
            </a:r>
          </a:p>
          <a:p>
            <a:endParaRPr lang="en-GB"/>
          </a:p>
          <a:p>
            <a:r>
              <a:rPr lang="en-GB"/>
              <a:t>The generic question and answer should be used by the teacher to remind students of </a:t>
            </a:r>
          </a:p>
          <a:p>
            <a:pPr>
              <a:buFont typeface="Arial" panose="020B0604020202020204" pitchFamily="34" charset="0"/>
              <a:buChar char="•"/>
            </a:pPr>
            <a:r>
              <a:rPr lang="en-GB"/>
              <a:t>the key features of a great answer</a:t>
            </a:r>
          </a:p>
          <a:p>
            <a:pPr>
              <a:buFont typeface="Arial" panose="020B0604020202020204" pitchFamily="34" charset="0"/>
              <a:buChar char="•"/>
            </a:pPr>
            <a:r>
              <a:rPr lang="en-GB"/>
              <a:t>how to structure their answer</a:t>
            </a:r>
          </a:p>
          <a:p>
            <a:pPr>
              <a:buFont typeface="Arial" panose="020B0604020202020204" pitchFamily="34" charset="0"/>
              <a:buChar char="•"/>
            </a:pPr>
            <a:r>
              <a:rPr lang="en-GB"/>
              <a:t>why the model answer is a good example</a:t>
            </a:r>
          </a:p>
          <a:p>
            <a:pPr>
              <a:buFont typeface="Arial" panose="020B0604020202020204" pitchFamily="34" charset="0"/>
              <a:buChar char="•"/>
            </a:pPr>
            <a:endParaRPr lang="en-GB"/>
          </a:p>
          <a:p>
            <a:pPr marL="228600" indent="0">
              <a:buFont typeface="Arial" panose="020B0604020202020204" pitchFamily="34" charset="0"/>
              <a:buNone/>
            </a:pPr>
            <a:r>
              <a:rPr lang="en-GB"/>
              <a:t>Following this, students will be required to apply this process to answer their own explain question, which will appear in place of the generic questions. This explain question will be specific to the topic students are learning about in the lesson. Give students time to write their own answer to this, ensuring that they use the guidance provided. To further scaffold this task for students, it may be appropriate to:</a:t>
            </a:r>
          </a:p>
          <a:p>
            <a:pPr marL="400050" indent="-171450">
              <a:buFont typeface="Arial" panose="020B0604020202020204" pitchFamily="34" charset="0"/>
              <a:buChar char="•"/>
            </a:pPr>
            <a:r>
              <a:rPr lang="en-GB"/>
              <a:t>pair students up to write an answer together</a:t>
            </a:r>
          </a:p>
          <a:p>
            <a:pPr marL="400050" indent="-171450">
              <a:buFont typeface="Arial" panose="020B0604020202020204" pitchFamily="34" charset="0"/>
              <a:buChar char="•"/>
            </a:pPr>
            <a:r>
              <a:rPr lang="en-GB"/>
              <a:t>list for students the key words you would like them to include in the answer</a:t>
            </a:r>
          </a:p>
          <a:p>
            <a:pPr marL="400050" indent="-171450">
              <a:buFont typeface="Arial" panose="020B0604020202020204" pitchFamily="34" charset="0"/>
              <a:buChar char="•"/>
            </a:pPr>
            <a:r>
              <a:rPr lang="en-GB"/>
              <a:t>provide a writing frame or ‘points to include’ for students</a:t>
            </a:r>
          </a:p>
          <a:p>
            <a:pPr marL="228600" indent="0">
              <a:buFont typeface="Arial" panose="020B0604020202020204" pitchFamily="34" charset="0"/>
              <a:buNone/>
            </a:pPr>
            <a:endParaRPr lang="en-GB"/>
          </a:p>
          <a:p>
            <a:pPr marL="228600" indent="0">
              <a:buFont typeface="Arial" panose="020B0604020202020204" pitchFamily="34" charset="0"/>
              <a:buNone/>
            </a:pPr>
            <a:r>
              <a:rPr lang="en-GB"/>
              <a:t>A model answer for this question will appear. Teachers should review the model answer with students by referencing the guidance in the green box. For example ‘we can see item 1 in the guidance is to begin with a scientific statement. Notice in the model answer here we have done just that’. Or ‘item 2 in the guidance here says that we should use a linking statement in the answer. Has this been achieved in the model answer? Where can we see this?’.</a:t>
            </a:r>
          </a:p>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18</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5192893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Answers:</a:t>
            </a:r>
          </a:p>
          <a:p>
            <a:pPr marL="228600" indent="-228600">
              <a:buAutoNum type="alphaLcPeriod"/>
            </a:pPr>
            <a:r>
              <a:rPr lang="en-GB" b="0" dirty="0"/>
              <a:t>Between 2010 and 2016 deforestation rates increased from 6400 to 7800 </a:t>
            </a:r>
            <a:r>
              <a:rPr lang="en-GB" sz="1200" b="0" dirty="0"/>
              <a:t>km</a:t>
            </a:r>
            <a:r>
              <a:rPr lang="en-GB" sz="1200" b="0" baseline="30000" dirty="0"/>
              <a:t>2/</a:t>
            </a:r>
            <a:r>
              <a:rPr lang="en-GB" sz="1200" b="0" baseline="0" dirty="0"/>
              <a:t>year</a:t>
            </a:r>
            <a:r>
              <a:rPr lang="en-GB" b="0" dirty="0"/>
              <a:t>. Between 2016 and 2017 the rates then decreased from 7800 to 6700 </a:t>
            </a:r>
            <a:r>
              <a:rPr lang="en-GB" sz="1200" b="0" dirty="0"/>
              <a:t>km</a:t>
            </a:r>
            <a:r>
              <a:rPr lang="en-GB" sz="1200" b="0" baseline="30000" dirty="0"/>
              <a:t>2/</a:t>
            </a:r>
            <a:r>
              <a:rPr lang="en-GB" sz="1200" b="0" baseline="0" dirty="0"/>
              <a:t>year. </a:t>
            </a:r>
          </a:p>
          <a:p>
            <a:pPr marL="228600" indent="-228600">
              <a:buAutoNum type="alphaLcPeriod"/>
            </a:pPr>
            <a:r>
              <a:rPr lang="en-GB" sz="1200" b="0" baseline="0" dirty="0"/>
              <a:t>Deforestation can cause a decrease in biodiversity in the affected area due to loss of habitats. </a:t>
            </a:r>
          </a:p>
          <a:p>
            <a:pPr marL="228600" indent="-228600">
              <a:buAutoNum type="alphaLcPeriod"/>
            </a:pPr>
            <a:r>
              <a:rPr lang="en-GB" sz="1200" b="0" baseline="0" dirty="0"/>
              <a:t>The data does not allow you to form an accurate conclusion as there is only data present for 3 different years. This means that long term trends cannot be seen and data is missing between 2010-16. (There are also many things this data cannot tell us about deforestation as in the example on the previous slide)</a:t>
            </a:r>
          </a:p>
          <a:p>
            <a:pPr marL="228600" indent="-228600">
              <a:buAutoNum type="alphaLcPeriod"/>
            </a:pPr>
            <a:r>
              <a:rPr lang="en-GB" sz="1200" b="0" baseline="0" dirty="0"/>
              <a:t>Any one from:</a:t>
            </a:r>
          </a:p>
          <a:p>
            <a:pPr marL="171450" indent="-171450">
              <a:buFontTx/>
              <a:buChar char="-"/>
            </a:pPr>
            <a:r>
              <a:rPr lang="en-GB" sz="1200" b="0" baseline="0" dirty="0"/>
              <a:t>Taking more regular measurements, e.g. every 6 months, which would increase the accuracy because there is more data from which to identify a trend</a:t>
            </a:r>
          </a:p>
          <a:p>
            <a:pPr marL="171450" indent="-171450">
              <a:buFontTx/>
              <a:buChar char="-"/>
            </a:pPr>
            <a:r>
              <a:rPr lang="en-GB" sz="1200" b="0" baseline="0" dirty="0"/>
              <a:t>More data across a longer time span to see long-term trends in deforestation rate</a:t>
            </a:r>
          </a:p>
          <a:p>
            <a:pPr marL="171450" indent="-171450">
              <a:buFontTx/>
              <a:buChar char="-"/>
            </a:pPr>
            <a:r>
              <a:rPr lang="en-GB" sz="1200" b="0" baseline="0" dirty="0"/>
              <a:t>Measurements could be made to 4 significant figures which could increase accuracy</a:t>
            </a:r>
            <a:endParaRPr lang="en-GB" b="0" dirty="0"/>
          </a:p>
        </p:txBody>
      </p:sp>
      <p:sp>
        <p:nvSpPr>
          <p:cNvPr id="4" name="Slide Number Placeholder 3"/>
          <p:cNvSpPr>
            <a:spLocks noGrp="1"/>
          </p:cNvSpPr>
          <p:nvPr>
            <p:ph type="sldNum" sz="quarter" idx="5"/>
          </p:nvPr>
        </p:nvSpPr>
        <p:spPr/>
        <p:txBody>
          <a:bodyPr/>
          <a:lstStyle/>
          <a:p>
            <a:fld id="{4B7F327E-D879-4193-B0D7-BEE89950DB5C}" type="slidenum">
              <a:rPr lang="en-GB" smtClean="0"/>
              <a:t>19</a:t>
            </a:fld>
            <a:endParaRPr lang="en-GB"/>
          </a:p>
        </p:txBody>
      </p:sp>
    </p:spTree>
    <p:extLst>
      <p:ext uri="{BB962C8B-B14F-4D97-AF65-F5344CB8AC3E}">
        <p14:creationId xmlns:p14="http://schemas.microsoft.com/office/powerpoint/2010/main" val="388839116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Purpose: </a:t>
            </a:r>
            <a:r>
              <a:rPr lang="en-GB" b="0" dirty="0"/>
              <a:t>practice application of</a:t>
            </a:r>
            <a:r>
              <a:rPr lang="en-GB" dirty="0"/>
              <a:t> new information </a:t>
            </a:r>
          </a:p>
          <a:p>
            <a:endParaRPr lang="en-GB" baseline="0" dirty="0"/>
          </a:p>
          <a:p>
            <a:r>
              <a:rPr lang="en-GB" baseline="0" dirty="0"/>
              <a:t>This can be used as a stretch activity. You may want to get pupils working in groups to plan and construct an answer. Alternatively you could nominate a spokesperson to speak on behalf of palm oil manufacturing companies or environmentalists. </a:t>
            </a:r>
          </a:p>
          <a:p>
            <a:endParaRPr lang="en-GB" baseline="0" dirty="0"/>
          </a:p>
          <a:p>
            <a:r>
              <a:rPr lang="en-GB" sz="1200" kern="1200" dirty="0">
                <a:solidFill>
                  <a:schemeClr val="tx1"/>
                </a:solidFill>
                <a:effectLst/>
                <a:latin typeface="+mn-lt"/>
                <a:ea typeface="+mn-ea"/>
                <a:cs typeface="+mn-cs"/>
              </a:rPr>
              <a:t>Possible statements:</a:t>
            </a:r>
          </a:p>
          <a:p>
            <a:pPr lvl="0"/>
            <a:r>
              <a:rPr lang="en-GB" sz="1200" b="1" kern="1200" dirty="0">
                <a:solidFill>
                  <a:schemeClr val="tx1"/>
                </a:solidFill>
                <a:effectLst/>
                <a:latin typeface="+mn-lt"/>
                <a:ea typeface="+mn-ea"/>
                <a:cs typeface="+mn-cs"/>
              </a:rPr>
              <a:t>Economically important to many countries</a:t>
            </a:r>
            <a:endParaRPr lang="en-GB" sz="1200" kern="1200" dirty="0">
              <a:solidFill>
                <a:schemeClr val="tx1"/>
              </a:solidFill>
              <a:effectLst/>
              <a:latin typeface="+mn-lt"/>
              <a:ea typeface="+mn-ea"/>
              <a:cs typeface="+mn-cs"/>
            </a:endParaRPr>
          </a:p>
          <a:p>
            <a:pPr lvl="0"/>
            <a:r>
              <a:rPr lang="en-GB" sz="1200" b="1" kern="1200" dirty="0">
                <a:solidFill>
                  <a:schemeClr val="tx1"/>
                </a:solidFill>
                <a:effectLst/>
                <a:latin typeface="+mn-lt"/>
                <a:ea typeface="+mn-ea"/>
                <a:cs typeface="+mn-cs"/>
              </a:rPr>
              <a:t>Employs a huge number of people</a:t>
            </a:r>
            <a:endParaRPr lang="en-GB" sz="1200" kern="1200" dirty="0">
              <a:solidFill>
                <a:schemeClr val="tx1"/>
              </a:solidFill>
              <a:effectLst/>
              <a:latin typeface="+mn-lt"/>
              <a:ea typeface="+mn-ea"/>
              <a:cs typeface="+mn-cs"/>
            </a:endParaRPr>
          </a:p>
          <a:p>
            <a:pPr lvl="0"/>
            <a:r>
              <a:rPr lang="en-GB" sz="1200" b="1" kern="1200" dirty="0">
                <a:solidFill>
                  <a:schemeClr val="tx1"/>
                </a:solidFill>
                <a:effectLst/>
                <a:latin typeface="+mn-lt"/>
                <a:ea typeface="+mn-ea"/>
                <a:cs typeface="+mn-cs"/>
              </a:rPr>
              <a:t>Very useful in commercial products </a:t>
            </a:r>
            <a:endParaRPr lang="en-GB" sz="1200" kern="1200" dirty="0">
              <a:solidFill>
                <a:schemeClr val="tx1"/>
              </a:solidFill>
              <a:effectLst/>
              <a:latin typeface="+mn-lt"/>
              <a:ea typeface="+mn-ea"/>
              <a:cs typeface="+mn-cs"/>
            </a:endParaRPr>
          </a:p>
          <a:p>
            <a:pPr lvl="0"/>
            <a:r>
              <a:rPr lang="en-GB" sz="1200" b="1" kern="1200" dirty="0">
                <a:solidFill>
                  <a:schemeClr val="tx1"/>
                </a:solidFill>
                <a:effectLst/>
                <a:latin typeface="+mn-lt"/>
                <a:ea typeface="+mn-ea"/>
                <a:cs typeface="+mn-cs"/>
              </a:rPr>
              <a:t>There are sustainable methods to obtain palm oil </a:t>
            </a:r>
            <a:endParaRPr lang="en-GB" sz="1200" kern="1200" dirty="0">
              <a:solidFill>
                <a:schemeClr val="tx1"/>
              </a:solidFill>
              <a:effectLst/>
              <a:latin typeface="+mn-lt"/>
              <a:ea typeface="+mn-ea"/>
              <a:cs typeface="+mn-cs"/>
            </a:endParaRPr>
          </a:p>
          <a:p>
            <a:pPr lvl="0"/>
            <a:r>
              <a:rPr lang="en-GB" sz="1200" b="1" kern="1200" dirty="0">
                <a:solidFill>
                  <a:schemeClr val="tx1"/>
                </a:solidFill>
                <a:effectLst/>
                <a:latin typeface="+mn-lt"/>
                <a:ea typeface="+mn-ea"/>
                <a:cs typeface="+mn-cs"/>
              </a:rPr>
              <a:t>Loss of habitat for endangered species</a:t>
            </a:r>
            <a:endParaRPr lang="en-GB" sz="1200" kern="1200" dirty="0">
              <a:solidFill>
                <a:schemeClr val="tx1"/>
              </a:solidFill>
              <a:effectLst/>
              <a:latin typeface="+mn-lt"/>
              <a:ea typeface="+mn-ea"/>
              <a:cs typeface="+mn-cs"/>
            </a:endParaRPr>
          </a:p>
          <a:p>
            <a:pPr lvl="0"/>
            <a:r>
              <a:rPr lang="en-GB" sz="1200" b="1" kern="1200" dirty="0">
                <a:solidFill>
                  <a:schemeClr val="tx1"/>
                </a:solidFill>
                <a:effectLst/>
                <a:latin typeface="+mn-lt"/>
                <a:ea typeface="+mn-ea"/>
                <a:cs typeface="+mn-cs"/>
              </a:rPr>
              <a:t>Deforestation is contributing to global warming</a:t>
            </a: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 </a:t>
            </a:r>
          </a:p>
          <a:p>
            <a:pPr lvl="0"/>
            <a:r>
              <a:rPr lang="en-GB" sz="1200" kern="1200" dirty="0">
                <a:solidFill>
                  <a:schemeClr val="tx1"/>
                </a:solidFill>
                <a:effectLst/>
                <a:latin typeface="+mn-lt"/>
                <a:ea typeface="+mn-ea"/>
                <a:cs typeface="+mn-cs"/>
              </a:rPr>
              <a:t>Determine whose responsibility it is to reduce the use of palm oil. </a:t>
            </a:r>
          </a:p>
          <a:p>
            <a:r>
              <a:rPr lang="en-GB" sz="1200" b="1" kern="1200" dirty="0">
                <a:solidFill>
                  <a:schemeClr val="tx1"/>
                </a:solidFill>
                <a:effectLst/>
                <a:latin typeface="+mn-lt"/>
                <a:ea typeface="+mn-ea"/>
                <a:cs typeface="+mn-cs"/>
              </a:rPr>
              <a:t>Opinion statement – manufacturers, governments or individuals</a:t>
            </a:r>
          </a:p>
          <a:p>
            <a:endParaRPr lang="en-GB" sz="1200" b="1"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Image source</a:t>
            </a:r>
          </a:p>
          <a:p>
            <a:r>
              <a:rPr lang="en-GB" sz="1200" b="0" kern="1200" dirty="0">
                <a:solidFill>
                  <a:schemeClr val="tx1"/>
                </a:solidFill>
                <a:effectLst/>
                <a:latin typeface="+mn-lt"/>
                <a:ea typeface="+mn-ea"/>
                <a:cs typeface="+mn-cs"/>
              </a:rPr>
              <a:t>https://</a:t>
            </a:r>
            <a:r>
              <a:rPr lang="en-GB" sz="1200" b="0" kern="1200" dirty="0" err="1">
                <a:solidFill>
                  <a:schemeClr val="tx1"/>
                </a:solidFill>
                <a:effectLst/>
                <a:latin typeface="+mn-lt"/>
                <a:ea typeface="+mn-ea"/>
                <a:cs typeface="+mn-cs"/>
              </a:rPr>
              <a:t>commons.wikimedia.org</a:t>
            </a:r>
            <a:r>
              <a:rPr lang="en-GB" sz="1200" b="0" kern="1200" dirty="0">
                <a:solidFill>
                  <a:schemeClr val="tx1"/>
                </a:solidFill>
                <a:effectLst/>
                <a:latin typeface="+mn-lt"/>
                <a:ea typeface="+mn-ea"/>
                <a:cs typeface="+mn-cs"/>
              </a:rPr>
              <a:t>/wiki/</a:t>
            </a:r>
            <a:r>
              <a:rPr lang="en-GB" sz="1200" b="0" kern="1200" dirty="0" err="1">
                <a:solidFill>
                  <a:schemeClr val="tx1"/>
                </a:solidFill>
                <a:effectLst/>
                <a:latin typeface="+mn-lt"/>
                <a:ea typeface="+mn-ea"/>
                <a:cs typeface="+mn-cs"/>
              </a:rPr>
              <a:t>File:Palm_oil_in_a_bowl.jpg</a:t>
            </a:r>
            <a:endParaRPr lang="en-GB" sz="1200" b="0" kern="1200" dirty="0">
              <a:solidFill>
                <a:schemeClr val="tx1"/>
              </a:solidFill>
              <a:effectLst/>
              <a:latin typeface="+mn-lt"/>
              <a:ea typeface="+mn-ea"/>
              <a:cs typeface="+mn-cs"/>
            </a:endParaRPr>
          </a:p>
          <a:p>
            <a:r>
              <a:rPr lang="en-GB" sz="1200" b="0" kern="1200" dirty="0">
                <a:solidFill>
                  <a:schemeClr val="tx1"/>
                </a:solidFill>
                <a:effectLst/>
                <a:latin typeface="+mn-lt"/>
                <a:ea typeface="+mn-ea"/>
                <a:cs typeface="+mn-cs"/>
              </a:rPr>
              <a:t>https://</a:t>
            </a:r>
            <a:r>
              <a:rPr lang="en-GB" sz="1200" b="0" kern="1200" dirty="0" err="1">
                <a:solidFill>
                  <a:schemeClr val="tx1"/>
                </a:solidFill>
                <a:effectLst/>
                <a:latin typeface="+mn-lt"/>
                <a:ea typeface="+mn-ea"/>
                <a:cs typeface="+mn-cs"/>
              </a:rPr>
              <a:t>commons.wikimedia.org</a:t>
            </a:r>
            <a:r>
              <a:rPr lang="en-GB" sz="1200" b="0" kern="1200">
                <a:solidFill>
                  <a:schemeClr val="tx1"/>
                </a:solidFill>
                <a:effectLst/>
                <a:latin typeface="+mn-lt"/>
                <a:ea typeface="+mn-ea"/>
                <a:cs typeface="+mn-cs"/>
              </a:rPr>
              <a:t>/wiki/File:Oil_palm_plantation_in_Cigudeg-03.jpg</a:t>
            </a:r>
            <a:endParaRPr lang="en-GB" sz="1200" b="0" kern="1200" dirty="0">
              <a:solidFill>
                <a:schemeClr val="tx1"/>
              </a:solidFill>
              <a:effectLst/>
              <a:latin typeface="+mn-lt"/>
              <a:ea typeface="+mn-ea"/>
              <a:cs typeface="+mn-cs"/>
            </a:endParaRPr>
          </a:p>
          <a:p>
            <a:endParaRPr lang="en-GB" dirty="0"/>
          </a:p>
        </p:txBody>
      </p:sp>
      <p:sp>
        <p:nvSpPr>
          <p:cNvPr id="4" name="Slide Number Placeholder 3"/>
          <p:cNvSpPr>
            <a:spLocks noGrp="1"/>
          </p:cNvSpPr>
          <p:nvPr>
            <p:ph type="sldNum" sz="quarter" idx="5"/>
          </p:nvPr>
        </p:nvSpPr>
        <p:spPr/>
        <p:txBody>
          <a:bodyPr/>
          <a:lstStyle/>
          <a:p>
            <a:fld id="{4B7F327E-D879-4193-B0D7-BEE89950DB5C}" type="slidenum">
              <a:rPr lang="en-GB" smtClean="0"/>
              <a:t>20</a:t>
            </a:fld>
            <a:endParaRPr lang="en-GB"/>
          </a:p>
        </p:txBody>
      </p:sp>
    </p:spTree>
    <p:extLst>
      <p:ext uri="{BB962C8B-B14F-4D97-AF65-F5344CB8AC3E}">
        <p14:creationId xmlns:p14="http://schemas.microsoft.com/office/powerpoint/2010/main" val="30719323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Big Idea: Organisms are Interdependent</a:t>
            </a:r>
          </a:p>
          <a:p>
            <a:r>
              <a:rPr lang="en-US" dirty="0"/>
              <a:t>Pupils have previously (B1.3) learnt about food webs and interdependence in ecosystems, in this unit so far the have learnt about biodiversity and how It can be measured. In this lesson pupils will learn about some of the actions humans take that can reduce biodiversity such as deforestation and peat bog destruction. </a:t>
            </a:r>
          </a:p>
          <a:p>
            <a:endParaRPr lang="en-US" dirty="0"/>
          </a:p>
          <a:p>
            <a:r>
              <a:rPr lang="en-US" b="1" dirty="0"/>
              <a:t>Suggested Hook: </a:t>
            </a:r>
          </a:p>
          <a:p>
            <a:r>
              <a:rPr lang="en-US" b="0" dirty="0">
                <a:cs typeface="Calibri"/>
              </a:rPr>
              <a:t>We have learnt about biodiversity and what it means, but what happens if humans intervene with the natural environment? Is biodiversity even important for humans? Do you think it matters if the biodiversity in an area changes because of human interference?</a:t>
            </a:r>
          </a:p>
          <a:p>
            <a:endParaRPr lang="en-GB" dirty="0"/>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B7C1065-6FAC-EB47-82DC-34C50BE3F4B9}" type="slidenum">
              <a:rPr kumimoji="0" lang="en-US" sz="1800" b="0" i="0" u="none" strike="noStrike" kern="1200" cap="none" spc="0" normalizeH="0" baseline="0" noProof="0" smtClean="0">
                <a:ln>
                  <a:noFill/>
                </a:ln>
                <a:solidFill>
                  <a:srgbClr val="000000"/>
                </a:solidFill>
                <a:effectLst/>
                <a:uLnTx/>
                <a:uFillTx/>
                <a:latin typeface="Arial"/>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1200" cap="none" spc="0" normalizeH="0" baseline="0" noProof="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19567484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Purpose: </a:t>
            </a:r>
            <a:r>
              <a:rPr lang="en-GB" b="0" dirty="0"/>
              <a:t>practice application of</a:t>
            </a:r>
            <a:r>
              <a:rPr lang="en-GB" dirty="0"/>
              <a:t> new information </a:t>
            </a:r>
          </a:p>
          <a:p>
            <a:endParaRPr lang="en-GB" baseline="0" dirty="0"/>
          </a:p>
          <a:p>
            <a:r>
              <a:rPr lang="en-GB" b="1" baseline="0" dirty="0"/>
              <a:t>Answers:</a:t>
            </a:r>
          </a:p>
          <a:p>
            <a:r>
              <a:rPr lang="en-GB" sz="1200" kern="1200" dirty="0">
                <a:solidFill>
                  <a:schemeClr val="tx1"/>
                </a:solidFill>
                <a:effectLst/>
                <a:latin typeface="+mn-lt"/>
                <a:ea typeface="+mn-ea"/>
                <a:cs typeface="+mn-cs"/>
              </a:rPr>
              <a:t>Possible statements:</a:t>
            </a:r>
          </a:p>
          <a:p>
            <a:pPr lvl="0"/>
            <a:r>
              <a:rPr lang="en-GB" sz="1200" b="1" kern="1200" dirty="0">
                <a:solidFill>
                  <a:schemeClr val="tx1"/>
                </a:solidFill>
                <a:effectLst/>
                <a:latin typeface="+mn-lt"/>
                <a:ea typeface="+mn-ea"/>
                <a:cs typeface="+mn-cs"/>
              </a:rPr>
              <a:t>Economically important to many countries</a:t>
            </a:r>
            <a:endParaRPr lang="en-GB" sz="1200" kern="1200" dirty="0">
              <a:solidFill>
                <a:schemeClr val="tx1"/>
              </a:solidFill>
              <a:effectLst/>
              <a:latin typeface="+mn-lt"/>
              <a:ea typeface="+mn-ea"/>
              <a:cs typeface="+mn-cs"/>
            </a:endParaRPr>
          </a:p>
          <a:p>
            <a:pPr lvl="0"/>
            <a:r>
              <a:rPr lang="en-GB" sz="1200" b="1" kern="1200" dirty="0">
                <a:solidFill>
                  <a:schemeClr val="tx1"/>
                </a:solidFill>
                <a:effectLst/>
                <a:latin typeface="+mn-lt"/>
                <a:ea typeface="+mn-ea"/>
                <a:cs typeface="+mn-cs"/>
              </a:rPr>
              <a:t>Employs a huge number of people</a:t>
            </a:r>
            <a:endParaRPr lang="en-GB" sz="1200" kern="1200" dirty="0">
              <a:solidFill>
                <a:schemeClr val="tx1"/>
              </a:solidFill>
              <a:effectLst/>
              <a:latin typeface="+mn-lt"/>
              <a:ea typeface="+mn-ea"/>
              <a:cs typeface="+mn-cs"/>
            </a:endParaRPr>
          </a:p>
          <a:p>
            <a:pPr lvl="0"/>
            <a:r>
              <a:rPr lang="en-GB" sz="1200" b="1" kern="1200" dirty="0">
                <a:solidFill>
                  <a:schemeClr val="tx1"/>
                </a:solidFill>
                <a:effectLst/>
                <a:latin typeface="+mn-lt"/>
                <a:ea typeface="+mn-ea"/>
                <a:cs typeface="+mn-cs"/>
              </a:rPr>
              <a:t>Very useful in commercial products </a:t>
            </a:r>
            <a:endParaRPr lang="en-GB" sz="1200" kern="1200" dirty="0">
              <a:solidFill>
                <a:schemeClr val="tx1"/>
              </a:solidFill>
              <a:effectLst/>
              <a:latin typeface="+mn-lt"/>
              <a:ea typeface="+mn-ea"/>
              <a:cs typeface="+mn-cs"/>
            </a:endParaRPr>
          </a:p>
          <a:p>
            <a:pPr lvl="0"/>
            <a:r>
              <a:rPr lang="en-GB" sz="1200" b="1" kern="1200" dirty="0">
                <a:solidFill>
                  <a:schemeClr val="tx1"/>
                </a:solidFill>
                <a:effectLst/>
                <a:latin typeface="+mn-lt"/>
                <a:ea typeface="+mn-ea"/>
                <a:cs typeface="+mn-cs"/>
              </a:rPr>
              <a:t>There are sustainable methods to obtain palm oil </a:t>
            </a:r>
            <a:endParaRPr lang="en-GB" sz="1200" kern="1200" dirty="0">
              <a:solidFill>
                <a:schemeClr val="tx1"/>
              </a:solidFill>
              <a:effectLst/>
              <a:latin typeface="+mn-lt"/>
              <a:ea typeface="+mn-ea"/>
              <a:cs typeface="+mn-cs"/>
            </a:endParaRPr>
          </a:p>
          <a:p>
            <a:pPr lvl="0"/>
            <a:r>
              <a:rPr lang="en-GB" sz="1200" b="1" kern="1200" dirty="0">
                <a:solidFill>
                  <a:schemeClr val="tx1"/>
                </a:solidFill>
                <a:effectLst/>
                <a:latin typeface="+mn-lt"/>
                <a:ea typeface="+mn-ea"/>
                <a:cs typeface="+mn-cs"/>
              </a:rPr>
              <a:t>Loss of habitat for endangered species</a:t>
            </a:r>
            <a:endParaRPr lang="en-GB" sz="1200" kern="1200" dirty="0">
              <a:solidFill>
                <a:schemeClr val="tx1"/>
              </a:solidFill>
              <a:effectLst/>
              <a:latin typeface="+mn-lt"/>
              <a:ea typeface="+mn-ea"/>
              <a:cs typeface="+mn-cs"/>
            </a:endParaRPr>
          </a:p>
          <a:p>
            <a:pPr lvl="0"/>
            <a:r>
              <a:rPr lang="en-GB" sz="1200" b="1" kern="1200" dirty="0">
                <a:solidFill>
                  <a:schemeClr val="tx1"/>
                </a:solidFill>
                <a:effectLst/>
                <a:latin typeface="+mn-lt"/>
                <a:ea typeface="+mn-ea"/>
                <a:cs typeface="+mn-cs"/>
              </a:rPr>
              <a:t>Deforestation is contributing to global warming</a:t>
            </a:r>
            <a:endParaRPr lang="en-GB" sz="1200" kern="1200" dirty="0">
              <a:solidFill>
                <a:schemeClr val="tx1"/>
              </a:solidFill>
              <a:effectLst/>
              <a:latin typeface="+mn-lt"/>
              <a:ea typeface="+mn-ea"/>
              <a:cs typeface="+mn-cs"/>
            </a:endParaRPr>
          </a:p>
          <a:p>
            <a:r>
              <a:rPr lang="en-GB" sz="1200" kern="1200" dirty="0">
                <a:solidFill>
                  <a:schemeClr val="tx1"/>
                </a:solidFill>
                <a:effectLst/>
                <a:latin typeface="+mn-lt"/>
                <a:ea typeface="+mn-ea"/>
                <a:cs typeface="+mn-cs"/>
              </a:rPr>
              <a:t> </a:t>
            </a:r>
          </a:p>
          <a:p>
            <a:pPr lvl="0"/>
            <a:r>
              <a:rPr lang="en-GB" sz="1200" kern="1200" dirty="0">
                <a:solidFill>
                  <a:schemeClr val="tx1"/>
                </a:solidFill>
                <a:effectLst/>
                <a:latin typeface="+mn-lt"/>
                <a:ea typeface="+mn-ea"/>
                <a:cs typeface="+mn-cs"/>
              </a:rPr>
              <a:t>Determine whose responsibility it is to reduce the use of palm oil. </a:t>
            </a:r>
          </a:p>
          <a:p>
            <a:r>
              <a:rPr lang="en-GB" sz="1200" b="1" kern="1200" dirty="0">
                <a:solidFill>
                  <a:schemeClr val="tx1"/>
                </a:solidFill>
                <a:effectLst/>
                <a:latin typeface="+mn-lt"/>
                <a:ea typeface="+mn-ea"/>
                <a:cs typeface="+mn-cs"/>
              </a:rPr>
              <a:t>Opinion statement – manufacturers, governments or individuals</a:t>
            </a:r>
            <a:endParaRPr lang="en-GB" sz="1200" kern="1200" dirty="0">
              <a:solidFill>
                <a:schemeClr val="tx1"/>
              </a:solidFill>
              <a:effectLst/>
              <a:latin typeface="+mn-lt"/>
              <a:ea typeface="+mn-ea"/>
              <a:cs typeface="+mn-cs"/>
            </a:endParaRPr>
          </a:p>
          <a:p>
            <a:endParaRPr lang="en-GB" baseline="0" dirty="0"/>
          </a:p>
        </p:txBody>
      </p:sp>
      <p:sp>
        <p:nvSpPr>
          <p:cNvPr id="4" name="Slide Number Placeholder 3"/>
          <p:cNvSpPr>
            <a:spLocks noGrp="1"/>
          </p:cNvSpPr>
          <p:nvPr>
            <p:ph type="sldNum" sz="quarter" idx="5"/>
          </p:nvPr>
        </p:nvSpPr>
        <p:spPr/>
        <p:txBody>
          <a:bodyPr/>
          <a:lstStyle/>
          <a:p>
            <a:fld id="{4B7F327E-D879-4193-B0D7-BEE89950DB5C}" type="slidenum">
              <a:rPr lang="en-GB" smtClean="0"/>
              <a:t>21</a:t>
            </a:fld>
            <a:endParaRPr lang="en-GB"/>
          </a:p>
        </p:txBody>
      </p:sp>
    </p:spTree>
    <p:extLst>
      <p:ext uri="{BB962C8B-B14F-4D97-AF65-F5344CB8AC3E}">
        <p14:creationId xmlns:p14="http://schemas.microsoft.com/office/powerpoint/2010/main" val="306212197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GB" b="1" baseline="0" dirty="0"/>
              <a:t>Q1. Answer: B</a:t>
            </a:r>
          </a:p>
          <a:p>
            <a:pPr marL="0" indent="0">
              <a:buNone/>
            </a:pPr>
            <a:r>
              <a:rPr lang="en-GB" b="0" baseline="0" dirty="0"/>
              <a:t>If students answer A or B, they do not fully appreciate what a peat bog is. </a:t>
            </a:r>
            <a:r>
              <a:rPr lang="en-GB" b="0" i="1" baseline="0" dirty="0"/>
              <a:t>To fix-it,</a:t>
            </a:r>
            <a:r>
              <a:rPr lang="en-GB" b="0" baseline="0" dirty="0"/>
              <a:t> </a:t>
            </a:r>
            <a:r>
              <a:rPr lang="en-GB" b="0" i="1" baseline="0" dirty="0"/>
              <a:t>it may be useful to show a large photo of a peat bog to show the organisms that can live there even in the acidic conditions and therefore if the peat is destroyed habitats are also destroyed.</a:t>
            </a:r>
            <a:endParaRPr lang="en-GB" b="0" baseline="0" dirty="0"/>
          </a:p>
          <a:p>
            <a:pPr marL="0" indent="0">
              <a:buNone/>
            </a:pPr>
            <a:r>
              <a:rPr lang="en-GB" b="1" baseline="0" dirty="0"/>
              <a:t>Q2. Answer: C</a:t>
            </a:r>
          </a:p>
          <a:p>
            <a:pPr marL="0" indent="0">
              <a:buNone/>
            </a:pPr>
            <a:r>
              <a:rPr lang="en-GB" b="0" baseline="0" dirty="0"/>
              <a:t>If students answer A or B, they have either overestimated the importance of humans (i.e. that we are more important than other species) or they have misunderstood the term growing population. </a:t>
            </a:r>
            <a:r>
              <a:rPr lang="en-GB" b="0" i="1" baseline="0" dirty="0"/>
              <a:t>To fix-it revise the idea that more people need more resources and produce more waste, rather than people themselves are actually growing taller. </a:t>
            </a:r>
            <a:endParaRPr lang="en-GB" dirty="0"/>
          </a:p>
          <a:p>
            <a:pPr marL="0" indent="0">
              <a:buNone/>
            </a:pPr>
            <a:r>
              <a:rPr lang="en-GB" b="1" dirty="0"/>
              <a:t>Q3. Answer: A</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baseline="0" dirty="0"/>
              <a:t>If students answer B or C, they may not have linked the cause from the answer with the effect of reducing biodiversity. </a:t>
            </a:r>
            <a:r>
              <a:rPr lang="en-GB" b="0" i="1" baseline="0" dirty="0"/>
              <a:t>To fix-it go through each example and get pupils to state if it would benefit or potentially harm the organisms already living there. For example B ask them to identify the reasons a new species could harm other organisms living there (from slide 7). An example of an invasive plant species such as Japanese Knotweed could also be introduced. </a:t>
            </a:r>
          </a:p>
          <a:p>
            <a:endParaRPr lang="en-GB" b="0"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22</a:t>
            </a:fld>
            <a:endParaRPr lang="en-GB"/>
          </a:p>
        </p:txBody>
      </p:sp>
    </p:spTree>
    <p:extLst>
      <p:ext uri="{BB962C8B-B14F-4D97-AF65-F5344CB8AC3E}">
        <p14:creationId xmlns:p14="http://schemas.microsoft.com/office/powerpoint/2010/main" val="6928833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23</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10421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Can be edited depending on class need. </a:t>
            </a:r>
          </a:p>
        </p:txBody>
      </p:sp>
      <p:sp>
        <p:nvSpPr>
          <p:cNvPr id="4" name="Slide Number Placeholder 3"/>
          <p:cNvSpPr>
            <a:spLocks noGrp="1"/>
          </p:cNvSpPr>
          <p:nvPr>
            <p:ph type="sldNum" sz="quarter" idx="5"/>
          </p:nvPr>
        </p:nvSpPr>
        <p:spPr/>
        <p:txBody>
          <a:bodyPr/>
          <a:lstStyle/>
          <a:p>
            <a:fld id="{4B7F327E-D879-4193-B0D7-BEE89950DB5C}" type="slidenum">
              <a:rPr lang="en-GB" smtClean="0"/>
              <a:t>4</a:t>
            </a:fld>
            <a:endParaRPr lang="en-GB"/>
          </a:p>
        </p:txBody>
      </p:sp>
    </p:spTree>
    <p:extLst>
      <p:ext uri="{BB962C8B-B14F-4D97-AF65-F5344CB8AC3E}">
        <p14:creationId xmlns:p14="http://schemas.microsoft.com/office/powerpoint/2010/main" val="41364049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to spend time on any gaps identified in previous learning</a:t>
            </a:r>
            <a:r>
              <a:rPr lang="en-GB" baseline="0" dirty="0"/>
              <a:t> from exit ticket feedback.</a:t>
            </a:r>
            <a:endParaRPr lang="en-GB" dirty="0"/>
          </a:p>
          <a:p>
            <a:endParaRPr lang="en-GB" dirty="0"/>
          </a:p>
          <a:p>
            <a:r>
              <a:rPr lang="en-GB" b="1" dirty="0"/>
              <a:t>Fix it guidance from previous exit ticket:</a:t>
            </a:r>
          </a:p>
          <a:p>
            <a:pPr marL="0" indent="0">
              <a:buNone/>
            </a:pPr>
            <a:r>
              <a:rPr lang="en-GB" b="1" baseline="0" dirty="0"/>
              <a:t>Q1. Answer: C</a:t>
            </a:r>
          </a:p>
          <a:p>
            <a:pPr marL="0" indent="0">
              <a:buNone/>
            </a:pPr>
            <a:r>
              <a:rPr lang="en-GB" b="0" baseline="0" dirty="0"/>
              <a:t>If students answer A or B, they need to practice the definition of biodiversity. </a:t>
            </a:r>
            <a:r>
              <a:rPr lang="en-GB" b="0" i="1" baseline="0" dirty="0"/>
              <a:t>To fix it</a:t>
            </a:r>
            <a:r>
              <a:rPr lang="en-GB" b="0" baseline="0" dirty="0"/>
              <a:t> </a:t>
            </a:r>
            <a:r>
              <a:rPr lang="en-GB" b="0" i="1" baseline="0" dirty="0"/>
              <a:t>it may be useful to highlight that biodiversity is not necessarily the number of individual organisms within a species but rather the variety of different species. It may also be useful to remind pupils of the effects on a food web if a species becomes endangered/extinct. </a:t>
            </a:r>
            <a:endParaRPr lang="en-GB" b="0" baseline="0" dirty="0"/>
          </a:p>
          <a:p>
            <a:pPr marL="0" indent="0">
              <a:buNone/>
            </a:pPr>
            <a:r>
              <a:rPr lang="en-GB" b="1" baseline="0" dirty="0"/>
              <a:t>Q2. Answer: A</a:t>
            </a:r>
          </a:p>
          <a:p>
            <a:pPr marL="0" indent="0">
              <a:buNone/>
            </a:pPr>
            <a:r>
              <a:rPr lang="en-GB" b="0" baseline="0" dirty="0"/>
              <a:t>If students answer B or C, they have misunderstood sampling techniques. </a:t>
            </a:r>
            <a:r>
              <a:rPr lang="en-GB" b="0" i="1" baseline="0" dirty="0"/>
              <a:t>To fix it you could go through the logic of why systematic sampling has to be used to look for the effect of a factor – if random sampling was used for this it may end up having a large number of samples within one area (e.g. a shaded area) and a small number of samples in another (e.g. a sunny area), which would skew results. Pupils may find it useful to be given a list of scenarios to determine the correct method of sampling to use. </a:t>
            </a:r>
            <a:endParaRPr lang="en-GB" dirty="0"/>
          </a:p>
          <a:p>
            <a:pPr marL="0" indent="0">
              <a:buNone/>
            </a:pPr>
            <a:r>
              <a:rPr lang="en-GB" b="1" dirty="0"/>
              <a:t>Q3. Answer: C</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baseline="0" dirty="0"/>
              <a:t>If students answer A or C, they have not appreciated that organisms rely on each other for reasons other than food. </a:t>
            </a:r>
            <a:r>
              <a:rPr lang="en-GB" b="0" i="1" baseline="0" dirty="0"/>
              <a:t>To fix it you might give examples of where organisms rely on each other for a habitat (</a:t>
            </a:r>
            <a:r>
              <a:rPr lang="en-GB" b="0" i="1" baseline="0" dirty="0" err="1"/>
              <a:t>eg</a:t>
            </a:r>
            <a:r>
              <a:rPr lang="en-GB" b="0" i="1" baseline="0" dirty="0"/>
              <a:t> birds and trees) and what the impacts would be if the habitat was removed. For example in a forest with only one type of tree if that species was struck by a disease all trees would be affected so birds would have nowhere to nest. But I a forest with multiple species of tree birds would be less affected as there are other types of tree that may not be affected by the disease. </a:t>
            </a:r>
          </a:p>
          <a:p>
            <a:endParaRPr lang="en-GB" b="0" baseline="0" dirty="0"/>
          </a:p>
          <a:p>
            <a:pPr marL="0" lvl="0" indent="0" algn="l" rtl="0">
              <a:lnSpc>
                <a:spcPct val="100000"/>
              </a:lnSpc>
              <a:spcBef>
                <a:spcPts val="0"/>
              </a:spcBef>
              <a:spcAft>
                <a:spcPts val="0"/>
              </a:spcAft>
              <a:buSzPts val="1400"/>
              <a:buNone/>
            </a:pPr>
            <a:endParaRPr dirty="0"/>
          </a:p>
        </p:txBody>
      </p:sp>
      <p:sp>
        <p:nvSpPr>
          <p:cNvPr id="102" name="Google Shape;10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5</a:t>
            </a:fld>
            <a:endParaRPr/>
          </a:p>
        </p:txBody>
      </p:sp>
    </p:spTree>
    <p:extLst>
      <p:ext uri="{BB962C8B-B14F-4D97-AF65-F5344CB8AC3E}">
        <p14:creationId xmlns:p14="http://schemas.microsoft.com/office/powerpoint/2010/main" val="15049331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b="0" dirty="0"/>
              <a:t>introducing new knowledge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Exposition Type: </a:t>
            </a:r>
            <a:r>
              <a:rPr lang="en-GB" b="0" dirty="0"/>
              <a:t>Explanation</a:t>
            </a: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Suggested Script:</a:t>
            </a: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It may be useful to introduce a small example of this using numbers of pupils in a school </a:t>
            </a:r>
            <a:r>
              <a:rPr lang="en-GB" b="0" dirty="0"/>
              <a:t>– if the number of pupils in school was to double, the school would need twice as many resources, twice as many teachers (e.g. resources) and would produce double the amount of waster (e.g. litter in the playground and sewage). Imagine this happening all over the world and it suddenly becomes quite overwhelming! (Population growth is a really engaging link with geography – e.g. one child policy in China.)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Human survival depends on biodiversity to maintain a variety of food sources – decreasing biodiversity would have a huge knock on effect on food webs and decrease the number of food sources – a useful example to use is the potato famine in Ireland, where diets where predominantly based around potatoes and the famine (a fungus that destroyed up to 75% of potato crops) completely depleted the resources, resulting in the starvation of millions (population was reduced by around 20%). Other examples are a number of African communities that are completely reliant on maize, which can be devastated by droughts.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i="0" dirty="0"/>
              <a:t>Additional information:</a:t>
            </a: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This is a really engaging topic for pupils and is really good to centre a debate around – UN Paris climate agreement aims to keep global temperature increase below 2 degrees using 20/20/20 (20% reduction in carbon emissions, 20% increase in renewable energy market share and 20% increase in energy efficiency). USA pulled out of the Paris Agreement in 2020 so it is very interesting to discuss the implications and ethics that this involves: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USA is one of the most populous countries and produces a large proportion of the emissions – what is the effect of this on other countries and overall emissions?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Why should one country not have to follow the same standards as others?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Is it fair to ask developing countries to contribute equally to renewable energy schemes?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More economically developed countries have already added significantly more to emissions over the past two centuries, is it fair to ask less economically developed countries not to do the same?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Image from </a:t>
            </a:r>
            <a:r>
              <a:rPr lang="en-GB" b="0" dirty="0" err="1"/>
              <a:t>pixabay</a:t>
            </a:r>
            <a:endParaRPr lang="en-GB" b="0" dirty="0"/>
          </a:p>
        </p:txBody>
      </p:sp>
      <p:sp>
        <p:nvSpPr>
          <p:cNvPr id="4" name="Slide Number Placeholder 3"/>
          <p:cNvSpPr>
            <a:spLocks noGrp="1"/>
          </p:cNvSpPr>
          <p:nvPr>
            <p:ph type="sldNum" sz="quarter" idx="10"/>
          </p:nvPr>
        </p:nvSpPr>
        <p:spPr/>
        <p:txBody>
          <a:bodyPr/>
          <a:lstStyle/>
          <a:p>
            <a:fld id="{4B7F327E-D879-4193-B0D7-BEE89950DB5C}" type="slidenum">
              <a:rPr lang="en-GB" smtClean="0"/>
              <a:t>6</a:t>
            </a:fld>
            <a:endParaRPr lang="en-GB"/>
          </a:p>
        </p:txBody>
      </p:sp>
    </p:spTree>
    <p:extLst>
      <p:ext uri="{BB962C8B-B14F-4D97-AF65-F5344CB8AC3E}">
        <p14:creationId xmlns:p14="http://schemas.microsoft.com/office/powerpoint/2010/main" val="33379416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b="0" dirty="0"/>
              <a:t>introducing new knowledge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Exposition Type: </a:t>
            </a:r>
            <a:r>
              <a:rPr lang="en-GB" b="0" dirty="0"/>
              <a:t>Explanation</a:t>
            </a: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Suggested Script: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An example of a non-indigenous species, which means that that species is not naturally found in that particular habitat, that destroyed a huge area of habitats in Australia was the introduction of European rabbits. In 1859 European rabbits were introduced into the Australian wild by settlers so they could hunt them. It is thought that only 13 rabbits were introduced, in only 50 years, the invasive (non indigenous) rabbits had spread across the entire country. </a:t>
            </a:r>
            <a:r>
              <a:rPr lang="en-GB" b="0" i="1" dirty="0"/>
              <a:t>What effect do you think the rabbits has on the indigenous plants and animals? </a:t>
            </a:r>
            <a:r>
              <a:rPr lang="en-US" sz="1200" b="1" i="1" kern="1200" dirty="0">
                <a:solidFill>
                  <a:schemeClr val="tx1"/>
                </a:solidFill>
                <a:effectLst/>
                <a:latin typeface="+mn-lt"/>
                <a:ea typeface="+mn-ea"/>
                <a:cs typeface="+mn-cs"/>
              </a:rPr>
              <a:t>They would have eaten many of the crops, reducing food for humans and eaten many of the plants, reducing food for the indigenous herbivores</a:t>
            </a:r>
            <a:r>
              <a:rPr lang="en-US" sz="1200" b="0" i="0" kern="1200" dirty="0">
                <a:solidFill>
                  <a:schemeClr val="tx1"/>
                </a:solidFill>
                <a:effectLst/>
                <a:latin typeface="+mn-lt"/>
                <a:ea typeface="+mn-ea"/>
                <a:cs typeface="+mn-cs"/>
              </a:rPr>
              <a:t>. They also negatively affected agriculture and plants by </a:t>
            </a:r>
            <a:r>
              <a:rPr lang="en-US" sz="1200" b="0" i="0" u="none" strike="noStrike" kern="1200" dirty="0">
                <a:solidFill>
                  <a:schemeClr val="tx1"/>
                </a:solidFill>
                <a:effectLst/>
                <a:latin typeface="+mn-lt"/>
                <a:ea typeface="+mn-ea"/>
                <a:cs typeface="+mn-cs"/>
              </a:rPr>
              <a:t>overgrazing</a:t>
            </a:r>
            <a:r>
              <a:rPr lang="en-US" sz="1200" b="0" i="0" kern="1200" dirty="0">
                <a:solidFill>
                  <a:schemeClr val="tx1"/>
                </a:solidFill>
                <a:effectLst/>
                <a:latin typeface="+mn-lt"/>
                <a:ea typeface="+mn-ea"/>
                <a:cs typeface="+mn-cs"/>
              </a:rPr>
              <a:t>. This led to habitats of other species being destroyed and subsequently reduced biodiversity. Rabbits are very adaptive and only need soil for burrowing and grass for grazing meaning they can live well in many habitats. They reproduce very rapidly at a young age and can produce up to 20 kittens (baby rabbits) in a year. As rabbits were non-indigenous they have no natural predators in Australia and therefore took over very easily. It is now illegal to own a pet rabbit in the state of Queensland, Eastern Australia!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https://www.nationalgeographic.org/article/how-european-rabbits-took-over-australia/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Images from </a:t>
            </a:r>
            <a:r>
              <a:rPr lang="en-US" sz="1200" b="0" i="0" kern="1200" dirty="0" err="1">
                <a:solidFill>
                  <a:schemeClr val="tx1"/>
                </a:solidFill>
                <a:effectLst/>
                <a:latin typeface="+mn-lt"/>
                <a:ea typeface="+mn-ea"/>
                <a:cs typeface="+mn-cs"/>
              </a:rPr>
              <a:t>pixabay</a:t>
            </a:r>
            <a:endParaRPr lang="en-GB" b="0" dirty="0"/>
          </a:p>
        </p:txBody>
      </p:sp>
      <p:sp>
        <p:nvSpPr>
          <p:cNvPr id="4" name="Slide Number Placeholder 3"/>
          <p:cNvSpPr>
            <a:spLocks noGrp="1"/>
          </p:cNvSpPr>
          <p:nvPr>
            <p:ph type="sldNum" sz="quarter" idx="10"/>
          </p:nvPr>
        </p:nvSpPr>
        <p:spPr/>
        <p:txBody>
          <a:bodyPr/>
          <a:lstStyle/>
          <a:p>
            <a:fld id="{4B7F327E-D879-4193-B0D7-BEE89950DB5C}" type="slidenum">
              <a:rPr lang="en-GB" smtClean="0"/>
              <a:t>7</a:t>
            </a:fld>
            <a:endParaRPr lang="en-GB"/>
          </a:p>
        </p:txBody>
      </p:sp>
    </p:spTree>
    <p:extLst>
      <p:ext uri="{BB962C8B-B14F-4D97-AF65-F5344CB8AC3E}">
        <p14:creationId xmlns:p14="http://schemas.microsoft.com/office/powerpoint/2010/main" val="2475521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b="1" i="1" dirty="0"/>
              <a:t>Suggested script:</a:t>
            </a:r>
          </a:p>
          <a:p>
            <a:pPr marL="0" indent="0">
              <a:buFontTx/>
              <a:buNone/>
            </a:pPr>
            <a:r>
              <a:rPr lang="en-GB" b="0" i="1" dirty="0"/>
              <a:t>If an ecologist claimed that the number of red squirrels had halved from 1945 to 1980, what other data would be need to support this scientific claim? </a:t>
            </a:r>
            <a:r>
              <a:rPr lang="en-GB" b="1" i="1" dirty="0"/>
              <a:t>Data of total squirrel numbers in 1945 and 1980.</a:t>
            </a:r>
            <a:endParaRPr lang="en-GB" b="0" i="1" dirty="0"/>
          </a:p>
          <a:p>
            <a:pPr marL="0" indent="0">
              <a:buFontTx/>
              <a:buNone/>
            </a:pPr>
            <a:endParaRPr lang="en-GB" b="1" dirty="0"/>
          </a:p>
          <a:p>
            <a:pPr marL="0" indent="0">
              <a:buFontTx/>
              <a:buNone/>
            </a:pPr>
            <a:r>
              <a:rPr lang="en-GB" b="1" dirty="0"/>
              <a:t>Expected answers:</a:t>
            </a:r>
          </a:p>
          <a:p>
            <a:pPr marL="171450" indent="-171450">
              <a:buFontTx/>
              <a:buChar char="-"/>
            </a:pPr>
            <a:r>
              <a:rPr lang="en-GB" dirty="0"/>
              <a:t>The grey squirrel is bigger in mass and longer tail, so can outcompete the red squirrel for food and space (the grey squirrels do not attack or kill the red squirrels directly)</a:t>
            </a:r>
          </a:p>
          <a:p>
            <a:pPr marL="171450" indent="-171450">
              <a:buFontTx/>
              <a:buChar char="-"/>
            </a:pPr>
            <a:r>
              <a:rPr lang="en-GB" dirty="0"/>
              <a:t>The grey squirrel is a carrier for </a:t>
            </a:r>
            <a:r>
              <a:rPr lang="en-GB" dirty="0" err="1"/>
              <a:t>squirrelpox</a:t>
            </a:r>
            <a:r>
              <a:rPr lang="en-GB" dirty="0"/>
              <a:t> yet the red squirrel is victim to the disease can be passed to the red squirrels easily - this kills red squirrels not grey squirrels</a:t>
            </a:r>
          </a:p>
          <a:p>
            <a:pPr marL="171450" indent="-171450">
              <a:buFontTx/>
              <a:buChar char="-"/>
            </a:pPr>
            <a:r>
              <a:rPr lang="en-GB" dirty="0"/>
              <a:t>Grey squirrels are more confident and aggressive so can find a mate more easily or fight for food</a:t>
            </a:r>
          </a:p>
          <a:p>
            <a:pPr marL="171450" indent="-171450">
              <a:buFontTx/>
              <a:buChar char="-"/>
            </a:pPr>
            <a:r>
              <a:rPr lang="en-GB" dirty="0"/>
              <a:t>Grey squirrels eat the acorns before the red squirrels, reducing the food source for red squirrels</a:t>
            </a:r>
          </a:p>
          <a:p>
            <a:pPr marL="171450" indent="-171450">
              <a:buFontTx/>
              <a:buChar char="-"/>
            </a:pPr>
            <a:endParaRPr lang="en-GB" dirty="0"/>
          </a:p>
          <a:p>
            <a:pPr marL="0" indent="0">
              <a:buFontTx/>
              <a:buNone/>
            </a:pPr>
            <a:r>
              <a:rPr lang="en-GB" b="1" dirty="0"/>
              <a:t>https://</a:t>
            </a:r>
            <a:r>
              <a:rPr lang="en-GB" b="1" dirty="0" err="1"/>
              <a:t>squirrelaccord.uk</a:t>
            </a:r>
            <a:r>
              <a:rPr lang="en-GB" b="1" dirty="0"/>
              <a:t>/squirrels/distribution/</a:t>
            </a:r>
          </a:p>
          <a:p>
            <a:pPr marL="0" indent="0">
              <a:buFontTx/>
              <a:buNone/>
            </a:pPr>
            <a:r>
              <a:rPr lang="en-GB" b="0" dirty="0"/>
              <a:t>You may want to talk through what this is showing over time because this is a lot of data to process. Perhaps cover up each map and introduce them one by one, explaining what year each one represents, which would reduce the cognitive load on students.</a:t>
            </a:r>
          </a:p>
          <a:p>
            <a:pPr marL="0" indent="0">
              <a:buFontTx/>
              <a:buNone/>
            </a:pPr>
            <a:endParaRPr lang="en-GB" b="0" dirty="0"/>
          </a:p>
          <a:p>
            <a:r>
              <a:rPr lang="en-GB" b="1" dirty="0"/>
              <a:t>Suggested guidance:</a:t>
            </a:r>
          </a:p>
          <a:p>
            <a:r>
              <a:rPr lang="en-GB" b="0" dirty="0"/>
              <a:t>Talk tasks can be used in a variety of ways to suit the particular needs of the students you are teaching. </a:t>
            </a:r>
            <a:r>
              <a:rPr lang="en-GB" sz="1200" b="0" i="0" u="none" strike="noStrike" cap="none" dirty="0">
                <a:solidFill>
                  <a:schemeClr val="dk1"/>
                </a:solidFill>
                <a:effectLst/>
                <a:latin typeface="+mn-lt"/>
                <a:ea typeface="Calibri"/>
                <a:cs typeface="Calibri"/>
                <a:sym typeface="Calibri"/>
              </a:rPr>
              <a:t>Through exchanging views with others, students develop their understanding of the science beyond what could be achieved individually. </a:t>
            </a:r>
          </a:p>
          <a:p>
            <a:endParaRPr lang="en-GB" sz="1200" b="0" i="0" u="none" strike="noStrike" cap="none" dirty="0">
              <a:solidFill>
                <a:schemeClr val="dk1"/>
              </a:solidFill>
              <a:effectLst/>
              <a:latin typeface="+mn-lt"/>
              <a:cs typeface="Calibri"/>
              <a:sym typeface="Calibri"/>
            </a:endParaRPr>
          </a:p>
          <a:p>
            <a:r>
              <a:rPr lang="en-GB" sz="1200" b="0" i="0" u="none" strike="noStrike" cap="none" dirty="0">
                <a:solidFill>
                  <a:schemeClr val="dk1"/>
                </a:solidFill>
                <a:effectLst/>
                <a:latin typeface="+mn-lt"/>
                <a:cs typeface="Calibri"/>
                <a:sym typeface="Calibri"/>
              </a:rPr>
              <a:t>Science classrooms that successfully integrate talk have the following features:</a:t>
            </a:r>
          </a:p>
          <a:p>
            <a:pPr>
              <a:buAutoNum type="arabicPeriod"/>
            </a:pPr>
            <a:r>
              <a:rPr lang="en-GB" sz="1200" b="0" i="0" u="none" strike="noStrike" cap="none" dirty="0">
                <a:solidFill>
                  <a:schemeClr val="dk1"/>
                </a:solidFill>
                <a:effectLst/>
                <a:latin typeface="+mn-lt"/>
                <a:ea typeface="Calibri"/>
                <a:cs typeface="Calibri"/>
                <a:sym typeface="Calibri"/>
              </a:rPr>
              <a:t>Science talk is a regular feature of lessons and is woven into classroom activities.</a:t>
            </a:r>
          </a:p>
          <a:p>
            <a:pPr>
              <a:buAutoNum type="arabicPeriod"/>
            </a:pPr>
            <a:r>
              <a:rPr lang="en-GB" sz="1200" b="0" i="0" u="none" strike="noStrike" cap="none" dirty="0">
                <a:solidFill>
                  <a:schemeClr val="dk1"/>
                </a:solidFill>
                <a:effectLst/>
                <a:latin typeface="+mn-lt"/>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dirty="0">
                <a:solidFill>
                  <a:schemeClr val="dk1"/>
                </a:solidFill>
                <a:effectLst/>
                <a:latin typeface="+mn-lt"/>
                <a:ea typeface="Calibri"/>
                <a:cs typeface="Calibri"/>
                <a:sym typeface="Calibri"/>
              </a:rPr>
              <a:t>Students are encouraged and supported to talk, but are not forced to talk.</a:t>
            </a:r>
          </a:p>
          <a:p>
            <a:pPr>
              <a:buAutoNum type="arabicPeriod"/>
            </a:pPr>
            <a:r>
              <a:rPr lang="en-GB" sz="1200" b="0" i="0" u="none" strike="noStrike" cap="none" dirty="0">
                <a:solidFill>
                  <a:schemeClr val="dk1"/>
                </a:solidFill>
                <a:effectLst/>
                <a:latin typeface="+mn-lt"/>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dirty="0">
                <a:solidFill>
                  <a:schemeClr val="dk1"/>
                </a:solidFill>
                <a:effectLst/>
                <a:latin typeface="+mn-lt"/>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dirty="0">
                <a:solidFill>
                  <a:schemeClr val="dk1"/>
                </a:solidFill>
                <a:effectLst/>
                <a:latin typeface="+mn-lt"/>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dirty="0">
                <a:solidFill>
                  <a:schemeClr val="dk1"/>
                </a:solidFill>
                <a:effectLst/>
                <a:latin typeface="+mn-lt"/>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Listen carefully to your partner</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Take turns talking.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If confused, ask questions.</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Stay focused on the discussion topic.</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Respond to one another.</a:t>
            </a:r>
            <a:endParaRPr lang="en-GB" dirty="0"/>
          </a:p>
          <a:p>
            <a:endParaRPr lang="en-GB" dirty="0"/>
          </a:p>
          <a:p>
            <a:pPr marL="0" indent="0">
              <a:buFontTx/>
              <a:buNone/>
            </a:pPr>
            <a:r>
              <a:rPr lang="en-GB" b="0" dirty="0"/>
              <a:t>Images from </a:t>
            </a:r>
            <a:r>
              <a:rPr lang="en-GB" b="0" dirty="0" err="1"/>
              <a:t>pixabay</a:t>
            </a:r>
            <a:endParaRPr lang="en-GB" b="0" dirty="0"/>
          </a:p>
          <a:p>
            <a:pPr marL="0" indent="0">
              <a:buFontTx/>
              <a:buNone/>
            </a:pPr>
            <a:endParaRPr lang="en-GB" b="0" dirty="0"/>
          </a:p>
        </p:txBody>
      </p:sp>
      <p:sp>
        <p:nvSpPr>
          <p:cNvPr id="4" name="Slide Number Placeholder 3"/>
          <p:cNvSpPr>
            <a:spLocks noGrp="1"/>
          </p:cNvSpPr>
          <p:nvPr>
            <p:ph type="sldNum" sz="quarter" idx="5"/>
          </p:nvPr>
        </p:nvSpPr>
        <p:spPr/>
        <p:txBody>
          <a:bodyPr/>
          <a:lstStyle/>
          <a:p>
            <a:fld id="{4B7F327E-D879-4193-B0D7-BEE89950DB5C}" type="slidenum">
              <a:rPr lang="en-GB" smtClean="0"/>
              <a:t>8</a:t>
            </a:fld>
            <a:endParaRPr lang="en-GB"/>
          </a:p>
        </p:txBody>
      </p:sp>
    </p:spTree>
    <p:extLst>
      <p:ext uri="{BB962C8B-B14F-4D97-AF65-F5344CB8AC3E}">
        <p14:creationId xmlns:p14="http://schemas.microsoft.com/office/powerpoint/2010/main" val="31961719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b="0" dirty="0"/>
              <a:t>introducing new knowledge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Exposition Type: </a:t>
            </a:r>
            <a:r>
              <a:rPr lang="en-GB" b="0" dirty="0"/>
              <a:t>Explanation</a:t>
            </a: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Suggested Script:</a:t>
            </a: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The amount of land available has decreased, reducing plant and animal habitats. Humans use land for a number of reasons: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building can refer to any type from buildings for industries to homes and schools.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Quarrying is the removal of rocks, sand, gravel or other minerals from the ground often to use them for the production of construction materials.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Farms are present across the world and can be used for growing crops, rearing animals or both.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Waste disposal centres mainly refers to landfill sites. Largest landfill site in the world is Puente Hills in California – it is 150m high and 2.8 square km. (It may be useful to discuss the advantages and disadvantages of waste disposal methods – landfill destroys habitats but burning waste creates a huge amount of carbon emissions.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dirty="0"/>
              <a:t>What is deforestation? </a:t>
            </a:r>
            <a:r>
              <a:rPr lang="en-GB" b="1" i="1" dirty="0"/>
              <a:t>Deforestation is when forests are cleared to make space for farming: for animals such as cattle, for crops such as rice and for crops used in biofuel</a:t>
            </a:r>
            <a:r>
              <a:rPr lang="en-GB" b="0" dirty="0"/>
              <a:t>. Deforestation is happening in tropical rainforests like in the Amazon in South America.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Deforestation has a massive impact on the amount of carbon dioxide in the atmosphere: As trees usually take in carbon dioxide, deforestation reduces the rate at which carbon dioxide is removed from the atmosphere. As well as this, burning the trees from deforestation releases carbon dioxide via combustion, adding to atmospheric CO</a:t>
            </a:r>
            <a:r>
              <a:rPr lang="en-GB" b="0" baseline="-25000" dirty="0"/>
              <a:t>2</a:t>
            </a:r>
            <a:r>
              <a:rPr lang="en-GB" b="0" dirty="0"/>
              <a:t> levels. After deforestation has happened, dead vegetation in the area decomposes- the decomposers (microorganisms) responsible for this also release CO</a:t>
            </a:r>
            <a:r>
              <a:rPr lang="en-GB" b="0" baseline="-25000" dirty="0"/>
              <a:t>2</a:t>
            </a:r>
            <a:r>
              <a:rPr lang="en-GB" b="0" dirty="0"/>
              <a:t> when they respire- further increasing the amount of CO</a:t>
            </a:r>
            <a:r>
              <a:rPr lang="en-GB" b="0" baseline="-25000" dirty="0"/>
              <a:t>2</a:t>
            </a:r>
            <a:r>
              <a:rPr lang="en-GB" b="0" dirty="0"/>
              <a:t> released.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All of these processes involve humans interfering with natural land and therefore changing (usually destroying) habitats. This lead to reduced biodiversity in the areas affected.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Images from </a:t>
            </a:r>
            <a:r>
              <a:rPr lang="en-GB" b="0" dirty="0" err="1"/>
              <a:t>pixabay</a:t>
            </a:r>
            <a:endParaRPr lang="en-GB" b="0" dirty="0"/>
          </a:p>
        </p:txBody>
      </p:sp>
      <p:sp>
        <p:nvSpPr>
          <p:cNvPr id="4" name="Slide Number Placeholder 3"/>
          <p:cNvSpPr>
            <a:spLocks noGrp="1"/>
          </p:cNvSpPr>
          <p:nvPr>
            <p:ph type="sldNum" sz="quarter" idx="10"/>
          </p:nvPr>
        </p:nvSpPr>
        <p:spPr/>
        <p:txBody>
          <a:bodyPr/>
          <a:lstStyle/>
          <a:p>
            <a:fld id="{4B7F327E-D879-4193-B0D7-BEE89950DB5C}" type="slidenum">
              <a:rPr lang="en-GB" smtClean="0"/>
              <a:t>9</a:t>
            </a:fld>
            <a:endParaRPr lang="en-GB"/>
          </a:p>
        </p:txBody>
      </p:sp>
    </p:spTree>
    <p:extLst>
      <p:ext uri="{BB962C8B-B14F-4D97-AF65-F5344CB8AC3E}">
        <p14:creationId xmlns:p14="http://schemas.microsoft.com/office/powerpoint/2010/main" val="24340657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b="0" dirty="0"/>
              <a:t>introducing new knowledge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Exposition Type: </a:t>
            </a:r>
            <a:r>
              <a:rPr lang="en-GB" b="0" dirty="0"/>
              <a:t>Explanation</a:t>
            </a: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Suggested Script:</a:t>
            </a: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Peat is formed in waterlogged conditions which prevents plants and mosses, decaying when they die because of the lack of oxygen and the acidic conditions. Instead, they build up very slowly to form peat. This started to form 10,000 years ago and sometimes the peat can be more than 10 metres deep.</a:t>
            </a: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Peat bogs are an important habitat for a huge variety of plants, animals and microorganisms which can survive in the acidic conditions – humans need peat for making compost, which is needed for gardening and farming (to help increase food production).</a:t>
            </a:r>
            <a:r>
              <a:rPr lang="en-GB" b="0" i="1" dirty="0"/>
              <a:t> How do you think digging up the peat bogs affects biodiversity there?</a:t>
            </a:r>
            <a:r>
              <a:rPr lang="en-GB" b="0" dirty="0"/>
              <a:t> </a:t>
            </a:r>
            <a:r>
              <a:rPr lang="en-GB" b="1" i="1" dirty="0"/>
              <a:t>Causes a decrease in biodiversity because the habitat of many organisms is being destroyed</a:t>
            </a:r>
            <a:r>
              <a:rPr lang="en-GB" b="0" dirty="0"/>
              <a:t>. Peat can also be dried and then burnt as a fuel. As it takes thousands of years to form, the destruction of peat bogs is happening much faster than they can be regenerated.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Peat stores a lot of carbon (as it comes from organic plant material), so when it is burnt or is decaying, it releases carbon dioxide into the atmosphere. Increasing the levels of carbon dioxide in the atmosphere is not a good thing. Elevated atmospheric CO</a:t>
            </a:r>
            <a:r>
              <a:rPr lang="en-GB" b="0" baseline="-25000" dirty="0"/>
              <a:t>2</a:t>
            </a:r>
            <a:r>
              <a:rPr lang="en-GB" b="0" dirty="0"/>
              <a:t> levels contributes to global warming (which we will look at in more detail later in the unit).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Images</a:t>
            </a:r>
            <a:r>
              <a:rPr lang="en-GB" b="0" dirty="0"/>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https://www.freeimages.com/photo/farm-1192062</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https://www.freeimages.com/photo/moor-1-1404375</a:t>
            </a:r>
          </a:p>
        </p:txBody>
      </p:sp>
      <p:sp>
        <p:nvSpPr>
          <p:cNvPr id="4" name="Slide Number Placeholder 3"/>
          <p:cNvSpPr>
            <a:spLocks noGrp="1"/>
          </p:cNvSpPr>
          <p:nvPr>
            <p:ph type="sldNum" sz="quarter" idx="10"/>
          </p:nvPr>
        </p:nvSpPr>
        <p:spPr/>
        <p:txBody>
          <a:bodyPr/>
          <a:lstStyle/>
          <a:p>
            <a:fld id="{4B7F327E-D879-4193-B0D7-BEE89950DB5C}" type="slidenum">
              <a:rPr lang="en-GB" smtClean="0"/>
              <a:t>10</a:t>
            </a:fld>
            <a:endParaRPr lang="en-GB"/>
          </a:p>
        </p:txBody>
      </p:sp>
    </p:spTree>
    <p:extLst>
      <p:ext uri="{BB962C8B-B14F-4D97-AF65-F5344CB8AC3E}">
        <p14:creationId xmlns:p14="http://schemas.microsoft.com/office/powerpoint/2010/main" val="168843707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7A886B-6EB3-6C49-9BE3-D1D0B41EF08A}"/>
              </a:ext>
            </a:extLst>
          </p:cNvPr>
          <p:cNvSpPr/>
          <p:nvPr userDrawn="1"/>
        </p:nvSpPr>
        <p:spPr>
          <a:xfrm flipV="1">
            <a:off x="0" y="710602"/>
            <a:ext cx="12192000" cy="3714253"/>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5">
            <a:extLst>
              <a:ext uri="{FF2B5EF4-FFF2-40B4-BE49-F238E27FC236}">
                <a16:creationId xmlns:a16="http://schemas.microsoft.com/office/drawing/2014/main" id="{1EA1BCB8-27AB-CA47-A591-0C4F0D4B5F89}"/>
              </a:ext>
            </a:extLst>
          </p:cNvPr>
          <p:cNvGraphicFramePr>
            <a:graphicFrameLocks noGrp="1"/>
          </p:cNvGraphicFramePr>
          <p:nvPr userDrawn="1">
            <p:extLst>
              <p:ext uri="{D42A27DB-BD31-4B8C-83A1-F6EECF244321}">
                <p14:modId xmlns:p14="http://schemas.microsoft.com/office/powerpoint/2010/main" val="2376034256"/>
              </p:ext>
            </p:extLst>
          </p:nvPr>
        </p:nvGraphicFramePr>
        <p:xfrm>
          <a:off x="392326" y="1095643"/>
          <a:ext cx="8927886" cy="2944169"/>
        </p:xfrm>
        <a:graphic>
          <a:graphicData uri="http://schemas.openxmlformats.org/drawingml/2006/table">
            <a:tbl>
              <a:tblPr firstRow="1" bandRow="1">
                <a:tableStyleId>{5940675A-B579-460E-94D1-54222C63F5DA}</a:tableStyleId>
              </a:tblPr>
              <a:tblGrid>
                <a:gridCol w="8927886">
                  <a:extLst>
                    <a:ext uri="{9D8B030D-6E8A-4147-A177-3AD203B41FA5}">
                      <a16:colId xmlns:a16="http://schemas.microsoft.com/office/drawing/2014/main" val="2776673247"/>
                    </a:ext>
                  </a:extLst>
                </a:gridCol>
              </a:tblGrid>
              <a:tr h="1567708">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2364914"/>
                  </a:ext>
                </a:extLst>
              </a:tr>
              <a:tr h="615184">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45545699"/>
                  </a:ext>
                </a:extLst>
              </a:tr>
              <a:tr h="761277">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0252581"/>
                  </a:ext>
                </a:extLst>
              </a:tr>
            </a:tbl>
          </a:graphicData>
        </a:graphic>
      </p:graphicFrame>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09478" y="2708518"/>
            <a:ext cx="8810734" cy="503999"/>
          </a:xfrm>
        </p:spPr>
        <p:txBody>
          <a:bodyPr lIns="0" tIns="0" rIns="0" bIns="0" anchor="ctr" anchorCtr="0">
            <a:normAutofit/>
          </a:bodyPr>
          <a:lstStyle>
            <a:lvl1pPr>
              <a:defRPr sz="2800" b="0">
                <a:solidFill>
                  <a:schemeClr val="bg1"/>
                </a:solidFill>
              </a:defRPr>
            </a:lvl1pPr>
          </a:lstStyle>
          <a:p>
            <a:r>
              <a:rPr lang="en-GB"/>
              <a:t>This is the unit code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09478" y="2102199"/>
            <a:ext cx="5819885" cy="430800"/>
          </a:xfrm>
        </p:spPr>
        <p:txBody>
          <a:bodyPr lIns="0" tIns="0" rIns="0" bIns="0" anchor="b" anchorCtr="0">
            <a:noAutofit/>
          </a:bodyPr>
          <a:lstStyle>
            <a:lvl1pPr marL="0" indent="0">
              <a:buFontTx/>
              <a:buNone/>
              <a:defRPr sz="4000" b="1" i="0">
                <a:solidFill>
                  <a:schemeClr val="bg1"/>
                </a:solidFill>
                <a:latin typeface="Arial" panose="020B0604020202020204" pitchFamily="34" charset="0"/>
                <a:cs typeface="Arial" panose="020B0604020202020204" pitchFamily="34" charset="0"/>
              </a:defRPr>
            </a:lvl1pPr>
          </a:lstStyle>
          <a:p>
            <a:r>
              <a:rPr lang="en-GB"/>
              <a:t>This is the lesson title</a:t>
            </a:r>
            <a:endParaRPr lang="en-US"/>
          </a:p>
        </p:txBody>
      </p:sp>
      <p:sp>
        <p:nvSpPr>
          <p:cNvPr id="10" name="Oval 9">
            <a:extLst>
              <a:ext uri="{FF2B5EF4-FFF2-40B4-BE49-F238E27FC236}">
                <a16:creationId xmlns:a16="http://schemas.microsoft.com/office/drawing/2014/main" id="{3712BA70-B9B2-9F4D-A400-E769B3B5DA60}"/>
              </a:ext>
            </a:extLst>
          </p:cNvPr>
          <p:cNvSpPr/>
          <p:nvPr/>
        </p:nvSpPr>
        <p:spPr>
          <a:xfrm>
            <a:off x="10317281" y="4941397"/>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DAB9BE6-F6FF-4D45-AE5C-EC7D7F0214B8}"/>
              </a:ext>
            </a:extLst>
          </p:cNvPr>
          <p:cNvPicPr>
            <a:picLocks noChangeAspect="1"/>
          </p:cNvPicPr>
          <p:nvPr/>
        </p:nvPicPr>
        <p:blipFill rotWithShape="1">
          <a:blip r:embed="rId2"/>
          <a:srcRect r="73528" b="94557"/>
          <a:stretch/>
        </p:blipFill>
        <p:spPr>
          <a:xfrm>
            <a:off x="-183266" y="150470"/>
            <a:ext cx="3227408" cy="353219"/>
          </a:xfrm>
          <a:prstGeom prst="rect">
            <a:avLst/>
          </a:prstGeom>
        </p:spPr>
      </p:pic>
      <p:pic>
        <p:nvPicPr>
          <p:cNvPr id="17" name="Picture 16" descr="Graphical user interface, text, application&#10;&#10;Description automatically generated">
            <a:extLst>
              <a:ext uri="{FF2B5EF4-FFF2-40B4-BE49-F238E27FC236}">
                <a16:creationId xmlns:a16="http://schemas.microsoft.com/office/drawing/2014/main" id="{85D91923-773B-174E-B219-D88AFAB231E3}"/>
              </a:ext>
            </a:extLst>
          </p:cNvPr>
          <p:cNvPicPr>
            <a:picLocks noChangeAspect="1"/>
          </p:cNvPicPr>
          <p:nvPr userDrawn="1"/>
        </p:nvPicPr>
        <p:blipFill>
          <a:blip r:embed="rId3"/>
          <a:stretch>
            <a:fillRect/>
          </a:stretch>
        </p:blipFill>
        <p:spPr>
          <a:xfrm>
            <a:off x="509478" y="3354441"/>
            <a:ext cx="1133585" cy="622488"/>
          </a:xfrm>
          <a:prstGeom prst="rect">
            <a:avLst/>
          </a:prstGeom>
        </p:spPr>
      </p:pic>
    </p:spTree>
    <p:extLst>
      <p:ext uri="{BB962C8B-B14F-4D97-AF65-F5344CB8AC3E}">
        <p14:creationId xmlns:p14="http://schemas.microsoft.com/office/powerpoint/2010/main" val="10527385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Lesson Objectives</a:t>
            </a:r>
          </a:p>
        </p:txBody>
      </p:sp>
    </p:spTree>
    <p:extLst>
      <p:ext uri="{BB962C8B-B14F-4D97-AF65-F5344CB8AC3E}">
        <p14:creationId xmlns:p14="http://schemas.microsoft.com/office/powerpoint/2010/main" val="399701223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a:t>Can you spare a moment to share some feedback on this lesson?</a:t>
            </a:r>
            <a:br>
              <a:rPr lang="en-GB"/>
            </a:br>
            <a:br>
              <a:rPr lang="en-GB"/>
            </a:br>
            <a:r>
              <a:rPr lang="en-GB"/>
              <a:t>Please copy the table below and click the link to let us know what you thought. Thank you! </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137963546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Vocabular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Vocabulary</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2765180"/>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eacher infor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Information for Teachers</a:t>
            </a:r>
          </a:p>
        </p:txBody>
      </p:sp>
    </p:spTree>
    <p:extLst>
      <p:ext uri="{BB962C8B-B14F-4D97-AF65-F5344CB8AC3E}">
        <p14:creationId xmlns:p14="http://schemas.microsoft.com/office/powerpoint/2010/main" val="2919089854"/>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pp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Apply</a:t>
            </a:r>
          </a:p>
        </p:txBody>
      </p:sp>
    </p:spTree>
    <p:extLst>
      <p:ext uri="{BB962C8B-B14F-4D97-AF65-F5344CB8AC3E}">
        <p14:creationId xmlns:p14="http://schemas.microsoft.com/office/powerpoint/2010/main" val="6546248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0145171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rrecting Answer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Correcting Answers</a:t>
            </a:r>
          </a:p>
        </p:txBody>
      </p:sp>
    </p:spTree>
    <p:extLst>
      <p:ext uri="{BB962C8B-B14F-4D97-AF65-F5344CB8AC3E}">
        <p14:creationId xmlns:p14="http://schemas.microsoft.com/office/powerpoint/2010/main" val="1729252870"/>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tart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88405"/>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dirty="0"/>
              <a:t>Title</a:t>
            </a:r>
            <a:endParaRPr lang="en-US" dirty="0"/>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Starter</a:t>
            </a:r>
          </a:p>
        </p:txBody>
      </p:sp>
      <p:sp>
        <p:nvSpPr>
          <p:cNvPr id="12" name="Oval 11">
            <a:extLst>
              <a:ext uri="{FF2B5EF4-FFF2-40B4-BE49-F238E27FC236}">
                <a16:creationId xmlns:a16="http://schemas.microsoft.com/office/drawing/2014/main" id="{58119CD6-A5DA-0745-B17E-EB19681E9387}"/>
              </a:ext>
            </a:extLst>
          </p:cNvPr>
          <p:cNvSpPr/>
          <p:nvPr/>
        </p:nvSpPr>
        <p:spPr>
          <a:xfrm>
            <a:off x="10318343" y="5419595"/>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8730294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858472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Start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userDrawn="1"/>
        </p:nvSpPr>
        <p:spPr>
          <a:xfrm>
            <a:off x="0" y="-10162"/>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18343" y="5419595"/>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551603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x-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3823967554"/>
      </p:ext>
    </p:extLst>
  </p:cSld>
  <p:clrMapOvr>
    <a:masterClrMapping/>
  </p:clrMapOvr>
  <p:hf sldNum="0" hdr="0" ft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_Start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738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18343" y="5419595"/>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8773741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_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813309" y="2224569"/>
            <a:ext cx="4533291" cy="3128859"/>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83997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Introduction</a:t>
            </a:r>
          </a:p>
        </p:txBody>
      </p:sp>
    </p:spTree>
    <p:extLst>
      <p:ext uri="{BB962C8B-B14F-4D97-AF65-F5344CB8AC3E}">
        <p14:creationId xmlns:p14="http://schemas.microsoft.com/office/powerpoint/2010/main" val="363358045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Tree>
    <p:extLst>
      <p:ext uri="{BB962C8B-B14F-4D97-AF65-F5344CB8AC3E}">
        <p14:creationId xmlns:p14="http://schemas.microsoft.com/office/powerpoint/2010/main" val="314128711"/>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Talk Task</a:t>
            </a:r>
          </a:p>
        </p:txBody>
      </p:sp>
    </p:spTree>
    <p:extLst>
      <p:ext uri="{BB962C8B-B14F-4D97-AF65-F5344CB8AC3E}">
        <p14:creationId xmlns:p14="http://schemas.microsoft.com/office/powerpoint/2010/main" val="24990694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a:t>
            </a:r>
          </a:p>
        </p:txBody>
      </p:sp>
    </p:spTree>
    <p:extLst>
      <p:ext uri="{BB962C8B-B14F-4D97-AF65-F5344CB8AC3E}">
        <p14:creationId xmlns:p14="http://schemas.microsoft.com/office/powerpoint/2010/main" val="349329939"/>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a:t>Title</a:t>
            </a:r>
            <a:endParaRPr lang="en-US"/>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a:solidFill>
                  <a:schemeClr val="accent2"/>
                </a:solidFill>
                <a:latin typeface="Arial" panose="020B0604020202020204" pitchFamily="34" charset="0"/>
                <a:cs typeface="Arial" panose="020B0604020202020204" pitchFamily="34" charset="0"/>
              </a:rPr>
              <a:t>Key point </a:t>
            </a:r>
          </a:p>
          <a:p>
            <a:pPr algn="ctr"/>
            <a:r>
              <a:rPr lang="en-US" sz="1400" b="1">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2829026507"/>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a:t>Title</a:t>
            </a:r>
            <a:endParaRPr lang="en-US"/>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Exit ticket</a:t>
            </a:r>
          </a:p>
        </p:txBody>
      </p:sp>
    </p:spTree>
    <p:extLst>
      <p:ext uri="{BB962C8B-B14F-4D97-AF65-F5344CB8AC3E}">
        <p14:creationId xmlns:p14="http://schemas.microsoft.com/office/powerpoint/2010/main" val="3592963464"/>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o No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7663374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C00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35458673"/>
      </p:ext>
    </p:extLst>
  </p:cSld>
  <p:clrMap bg1="lt1" tx1="dk1" bg2="lt2" tx2="dk2" accent1="accent1" accent2="accent2" accent3="accent3" accent4="accent4" accent5="accent5" accent6="accent6" hlink="hlink" folHlink="folHlink"/>
  <p:sldLayoutIdLst>
    <p:sldLayoutId id="2147483694" r:id="rId1"/>
    <p:sldLayoutId id="2147483695" r:id="rId2"/>
    <p:sldLayoutId id="2147483696" r:id="rId3"/>
    <p:sldLayoutId id="2147483697" r:id="rId4"/>
    <p:sldLayoutId id="2147483698" r:id="rId5"/>
    <p:sldLayoutId id="2147483699" r:id="rId6"/>
    <p:sldLayoutId id="2147483700" r:id="rId7"/>
    <p:sldLayoutId id="2147483701" r:id="rId8"/>
    <p:sldLayoutId id="2147483702" r:id="rId9"/>
    <p:sldLayoutId id="2147483703" r:id="rId10"/>
    <p:sldLayoutId id="2147483704" r:id="rId11"/>
    <p:sldLayoutId id="2147483705" r:id="rId12"/>
    <p:sldLayoutId id="2147483706" r:id="rId13"/>
    <p:sldLayoutId id="2147483707" r:id="rId14"/>
    <p:sldLayoutId id="2147483708" r:id="rId15"/>
    <p:sldLayoutId id="2147483709" r:id="rId16"/>
    <p:sldLayoutId id="2147483710" r:id="rId17"/>
    <p:sldLayoutId id="2147483711" r:id="rId18"/>
    <p:sldLayoutId id="2147483712" r:id="rId19"/>
    <p:sldLayoutId id="2147483675" r:id="rId20"/>
    <p:sldLayoutId id="2147483691" r:id="rId21"/>
  </p:sldLayoutIdLst>
  <p:hf sldNum="0" hdr="0" ftr="0" dt="0"/>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15.xml"/><Relationship Id="rId5" Type="http://schemas.openxmlformats.org/officeDocument/2006/relationships/image" Target="../media/image22.jpeg"/><Relationship Id="rId4" Type="http://schemas.openxmlformats.org/officeDocument/2006/relationships/image" Target="../media/image21.jpeg"/></Relationships>
</file>

<file path=ppt/slides/_rels/slide21.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23.jpe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8.xml"/></Relationships>
</file>

<file path=ppt/slides/_rels/slide23.xml.rels><?xml version="1.0" encoding="UTF-8" standalone="yes"?>
<Relationships xmlns="http://schemas.openxmlformats.org/package/2006/relationships"><Relationship Id="rId3" Type="http://schemas.openxmlformats.org/officeDocument/2006/relationships/hyperlink" Target="mailto:sciencemastery@arkonline.org?subject=Lesson%20Feedback" TargetMode="External"/><Relationship Id="rId2" Type="http://schemas.openxmlformats.org/officeDocument/2006/relationships/notesSlide" Target="../notesSlides/notesSlide22.xml"/><Relationship Id="rId1" Type="http://schemas.openxmlformats.org/officeDocument/2006/relationships/slideLayout" Target="../slideLayouts/slideLayout11.xml"/><Relationship Id="rId4" Type="http://schemas.openxmlformats.org/officeDocument/2006/relationships/hyperlink" Target="mailto:sciencemastery@arkonline.or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tiff"/><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7.xml"/><Relationship Id="rId1" Type="http://schemas.openxmlformats.org/officeDocument/2006/relationships/slideLayout" Target="../slideLayouts/slideLayout5.xml"/><Relationship Id="rId4" Type="http://schemas.openxmlformats.org/officeDocument/2006/relationships/image" Target="../media/image13.jpeg"/></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5.jpeg"/></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C824E-4C7F-DB42-8DBE-A9A845EEBF60}"/>
              </a:ext>
            </a:extLst>
          </p:cNvPr>
          <p:cNvSpPr>
            <a:spLocks noGrp="1"/>
          </p:cNvSpPr>
          <p:nvPr>
            <p:ph type="title"/>
          </p:nvPr>
        </p:nvSpPr>
        <p:spPr/>
        <p:txBody>
          <a:bodyPr/>
          <a:lstStyle/>
          <a:p>
            <a:r>
              <a:rPr lang="en-US">
                <a:latin typeface="Century Gothic"/>
                <a:cs typeface="Arial"/>
              </a:rPr>
              <a:t>Making this resource work for you</a:t>
            </a:r>
          </a:p>
        </p:txBody>
      </p:sp>
      <p:sp>
        <p:nvSpPr>
          <p:cNvPr id="3" name="TextBox 2">
            <a:extLst>
              <a:ext uri="{FF2B5EF4-FFF2-40B4-BE49-F238E27FC236}">
                <a16:creationId xmlns:a16="http://schemas.microsoft.com/office/drawing/2014/main" id="{C0AE1C53-0082-C14D-B9A9-53C8A65F457E}"/>
              </a:ext>
            </a:extLst>
          </p:cNvPr>
          <p:cNvSpPr txBox="1"/>
          <p:nvPr/>
        </p:nvSpPr>
        <p:spPr>
          <a:xfrm>
            <a:off x="221613" y="917912"/>
            <a:ext cx="10869561" cy="5509200"/>
          </a:xfrm>
          <a:prstGeom prst="rect">
            <a:avLst/>
          </a:prstGeom>
          <a:noFill/>
        </p:spPr>
        <p:txBody>
          <a:bodyPr wrap="square" rtlCol="0">
            <a:spAutoFit/>
          </a:bodyPr>
          <a:lstStyle/>
          <a:p>
            <a:pPr marL="342900" indent="-342900">
              <a:buFont typeface="Arial" panose="020B0604020202020204" pitchFamily="34" charset="0"/>
              <a:buChar char="•"/>
            </a:pPr>
            <a:r>
              <a:rPr lang="en-US" sz="1600">
                <a:latin typeface="Century Gothic" panose="020B0502020202020204" pitchFamily="34" charset="0"/>
              </a:rPr>
              <a:t>Prior to teaching this lesson, please refer to the ‘Unit Overview and Planning Document’.</a:t>
            </a:r>
          </a:p>
          <a:p>
            <a:pPr marL="342900" indent="-342900">
              <a:buFont typeface="Arial" panose="020B0604020202020204" pitchFamily="34" charset="0"/>
              <a:buChar char="•"/>
            </a:pPr>
            <a:r>
              <a:rPr lang="en-US" sz="1600">
                <a:latin typeface="Century Gothic" panose="020B0502020202020204" pitchFamily="34" charset="0"/>
              </a:rPr>
              <a:t>Further guidance on planning Science Mastery lessons can be found in the detailed planning guidance document.</a:t>
            </a:r>
          </a:p>
          <a:p>
            <a:pPr marL="342900" indent="-342900">
              <a:buFont typeface="Arial" panose="020B0604020202020204" pitchFamily="34" charset="0"/>
              <a:buChar char="•"/>
            </a:pPr>
            <a:r>
              <a:rPr lang="en-US" sz="1600">
                <a:latin typeface="Century Gothic" panose="020B0502020202020204" pitchFamily="34" charset="0"/>
              </a:rPr>
              <a:t>Refer to the ‘</a:t>
            </a:r>
            <a:r>
              <a:rPr lang="en-US" sz="1600" b="1">
                <a:latin typeface="Century Gothic" panose="020B0502020202020204" pitchFamily="34" charset="0"/>
              </a:rPr>
              <a:t>notes</a:t>
            </a:r>
            <a:r>
              <a:rPr lang="en-US" sz="1600">
                <a:latin typeface="Century Gothic" panose="020B0502020202020204" pitchFamily="34" charset="0"/>
              </a:rPr>
              <a:t>’ section on each slide for useful information, including suggested expositions, pedagogical content knowledge, suggested questions, answers and more. Consider using presenter mode so you can see this guidance throughout the lesson.</a:t>
            </a:r>
          </a:p>
          <a:p>
            <a:pPr marL="342900" indent="-342900">
              <a:buFont typeface="Arial" panose="020B0604020202020204" pitchFamily="34" charset="0"/>
              <a:buChar char="•"/>
            </a:pPr>
            <a:r>
              <a:rPr lang="en-US" sz="1600">
                <a:latin typeface="Century Gothic" panose="020B0502020202020204" pitchFamily="34" charset="0"/>
              </a:rPr>
              <a:t>The introduction slides can be adapted to suit your teaching style and the needs of your class.</a:t>
            </a:r>
          </a:p>
          <a:p>
            <a:pPr marL="342900" indent="-342900">
              <a:buFont typeface="Arial" panose="020B0604020202020204" pitchFamily="34" charset="0"/>
              <a:buChar char="•"/>
            </a:pPr>
            <a:r>
              <a:rPr lang="en-US" sz="1600">
                <a:latin typeface="Century Gothic" panose="020B0502020202020204" pitchFamily="34" charset="0"/>
              </a:rPr>
              <a:t>Before the lesson, </a:t>
            </a:r>
            <a:r>
              <a:rPr lang="en-US" sz="1600" b="1">
                <a:latin typeface="Century Gothic" panose="020B0502020202020204" pitchFamily="34" charset="0"/>
              </a:rPr>
              <a:t>adapt the fix-it slide </a:t>
            </a:r>
            <a:r>
              <a:rPr lang="en-US" sz="1600">
                <a:latin typeface="Century Gothic" panose="020B0502020202020204" pitchFamily="34" charset="0"/>
              </a:rPr>
              <a:t>to address any misconceptions identified in the previous lesson’s exit ticket.</a:t>
            </a:r>
          </a:p>
          <a:p>
            <a:pPr marL="342900" indent="-342900">
              <a:buFont typeface="Arial" panose="020B0604020202020204" pitchFamily="34" charset="0"/>
              <a:buChar char="•"/>
            </a:pPr>
            <a:r>
              <a:rPr lang="en-US" sz="1600">
                <a:latin typeface="Century Gothic" panose="020B0502020202020204" pitchFamily="34" charset="0"/>
              </a:rPr>
              <a:t>Choose from the suggested </a:t>
            </a:r>
            <a:r>
              <a:rPr lang="en-US" sz="1600" b="1">
                <a:latin typeface="Century Gothic" panose="020B0502020202020204" pitchFamily="34" charset="0"/>
              </a:rPr>
              <a:t>activities</a:t>
            </a:r>
            <a:r>
              <a:rPr lang="en-US" sz="1600">
                <a:latin typeface="Century Gothic" panose="020B0502020202020204" pitchFamily="34" charset="0"/>
              </a:rPr>
              <a:t> to suit your class. The intention is not that you complete all of these, but that you select those which ones are most appropriate for your students. It may be appropriate to further adapt activities for your students.</a:t>
            </a:r>
          </a:p>
          <a:p>
            <a:pPr marL="342900" indent="-342900">
              <a:buFont typeface="Arial" panose="020B0604020202020204" pitchFamily="34" charset="0"/>
              <a:buChar char="•"/>
            </a:pPr>
            <a:r>
              <a:rPr lang="en-US" sz="1600">
                <a:latin typeface="Century Gothic" panose="020B0502020202020204" pitchFamily="34" charset="0"/>
              </a:rPr>
              <a:t>These lessons are designed to occupy approximately 1 hour. To adapt for a </a:t>
            </a:r>
            <a:r>
              <a:rPr lang="en-US" sz="1600" b="1">
                <a:latin typeface="Century Gothic" panose="020B0502020202020204" pitchFamily="34" charset="0"/>
              </a:rPr>
              <a:t>shorter or longer lesson duration</a:t>
            </a:r>
            <a:r>
              <a:rPr lang="en-US" sz="1600">
                <a:latin typeface="Century Gothic" panose="020B0502020202020204" pitchFamily="34" charset="0"/>
              </a:rPr>
              <a:t> we advise you to adapt the </a:t>
            </a:r>
            <a:r>
              <a:rPr lang="en-US" sz="1600" b="1">
                <a:latin typeface="Century Gothic" panose="020B0502020202020204" pitchFamily="34" charset="0"/>
              </a:rPr>
              <a:t>activity</a:t>
            </a:r>
            <a:r>
              <a:rPr lang="en-US" sz="1600">
                <a:latin typeface="Century Gothic" panose="020B0502020202020204" pitchFamily="34" charset="0"/>
              </a:rPr>
              <a:t> section accordingly.</a:t>
            </a:r>
          </a:p>
          <a:p>
            <a:pPr marL="342900" indent="-342900">
              <a:buFont typeface="Arial" panose="020B0604020202020204" pitchFamily="34" charset="0"/>
              <a:buChar char="•"/>
            </a:pPr>
            <a:endParaRPr lang="en-US" sz="1600">
              <a:latin typeface="Century Gothic" panose="020B0502020202020204" pitchFamily="34" charset="0"/>
            </a:endParaRPr>
          </a:p>
          <a:p>
            <a:r>
              <a:rPr lang="en-US" sz="1600">
                <a:latin typeface="Century Gothic" panose="020B0502020202020204" pitchFamily="34" charset="0"/>
              </a:rPr>
              <a:t>Please consider using the final slide to send feedback about this lesson or examples of PowerPoints that you have adapted to our design team. Your feedback is used to improve Science Mastery for all of our teachers and students. We appreciate all suggestions and comments.</a:t>
            </a:r>
          </a:p>
          <a:p>
            <a:endParaRPr lang="en-US" sz="1600">
              <a:latin typeface="Century Gothic" panose="020B0502020202020204" pitchFamily="34" charset="0"/>
            </a:endParaRPr>
          </a:p>
          <a:p>
            <a:r>
              <a:rPr lang="en-US" sz="1600">
                <a:latin typeface="Century Gothic" panose="020B0502020202020204" pitchFamily="34" charset="0"/>
              </a:rPr>
              <a:t>Thank you for reading! </a:t>
            </a:r>
          </a:p>
          <a:p>
            <a:endParaRPr lang="en-US" sz="1600" b="1">
              <a:latin typeface="Century Gothic" panose="020B0502020202020204" pitchFamily="34" charset="0"/>
            </a:endParaRPr>
          </a:p>
          <a:p>
            <a:r>
              <a:rPr lang="en-US" sz="1600" b="1">
                <a:latin typeface="Century Gothic" panose="020B0502020202020204" pitchFamily="34" charset="0"/>
              </a:rPr>
              <a:t>The Science Mastery Team</a:t>
            </a:r>
          </a:p>
        </p:txBody>
      </p:sp>
      <p:pic>
        <p:nvPicPr>
          <p:cNvPr id="5" name="Picture 4" descr="A picture containing background pattern&#10;&#10;Description automatically generated">
            <a:extLst>
              <a:ext uri="{FF2B5EF4-FFF2-40B4-BE49-F238E27FC236}">
                <a16:creationId xmlns:a16="http://schemas.microsoft.com/office/drawing/2014/main" id="{63C5622B-8FFA-794D-930A-B2C0F343F05A}"/>
              </a:ext>
            </a:extLst>
          </p:cNvPr>
          <p:cNvPicPr>
            <a:picLocks noChangeAspect="1"/>
          </p:cNvPicPr>
          <p:nvPr/>
        </p:nvPicPr>
        <p:blipFill>
          <a:blip r:embed="rId2"/>
          <a:stretch>
            <a:fillRect/>
          </a:stretch>
        </p:blipFill>
        <p:spPr>
          <a:xfrm>
            <a:off x="9114890" y="5940088"/>
            <a:ext cx="2045110" cy="503570"/>
          </a:xfrm>
          <a:prstGeom prst="rect">
            <a:avLst/>
          </a:prstGeom>
        </p:spPr>
      </p:pic>
    </p:spTree>
    <p:extLst>
      <p:ext uri="{BB962C8B-B14F-4D97-AF65-F5344CB8AC3E}">
        <p14:creationId xmlns:p14="http://schemas.microsoft.com/office/powerpoint/2010/main" val="1495468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540000" y="1947390"/>
            <a:ext cx="10806873" cy="1107996"/>
          </a:xfrm>
          <a:prstGeom prst="rect">
            <a:avLst/>
          </a:prstGeom>
          <a:noFill/>
        </p:spPr>
        <p:txBody>
          <a:bodyPr wrap="square" lIns="0" tIns="0" rIns="0" bIns="0" rtlCol="0">
            <a:spAutoFit/>
          </a:bodyPr>
          <a:lstStyle/>
          <a:p>
            <a:r>
              <a:rPr lang="en-GB" sz="2400" b="1">
                <a:latin typeface="Century Gothic" panose="020B0502020202020204" pitchFamily="34" charset="0"/>
              </a:rPr>
              <a:t>Peat bogs </a:t>
            </a:r>
            <a:r>
              <a:rPr lang="en-GB" sz="2400">
                <a:latin typeface="Century Gothic" panose="020B0502020202020204" pitchFamily="34" charset="0"/>
              </a:rPr>
              <a:t>are being destroyed to provide garden and farming </a:t>
            </a:r>
            <a:r>
              <a:rPr lang="en-GB" sz="2400" b="1">
                <a:latin typeface="Century Gothic" panose="020B0502020202020204" pitchFamily="34" charset="0"/>
              </a:rPr>
              <a:t>compost</a:t>
            </a:r>
          </a:p>
          <a:p>
            <a:endParaRPr lang="en-GB" sz="2400" b="1">
              <a:latin typeface="Century Gothic" panose="020B0502020202020204" pitchFamily="34" charset="0"/>
            </a:endParaRPr>
          </a:p>
          <a:p>
            <a:r>
              <a:rPr lang="en-GB" sz="2400">
                <a:latin typeface="Century Gothic" panose="020B0502020202020204" pitchFamily="34" charset="0"/>
              </a:rPr>
              <a:t>Decaying or burning peat releases </a:t>
            </a:r>
            <a:r>
              <a:rPr lang="en-GB" sz="2400" b="1">
                <a:latin typeface="Century Gothic" panose="020B0502020202020204" pitchFamily="34" charset="0"/>
              </a:rPr>
              <a:t>carbon dioxide </a:t>
            </a:r>
            <a:r>
              <a:rPr lang="en-GB" sz="2400">
                <a:latin typeface="Century Gothic" panose="020B0502020202020204" pitchFamily="34" charset="0"/>
              </a:rPr>
              <a:t>into the atmosphere</a:t>
            </a:r>
          </a:p>
        </p:txBody>
      </p:sp>
      <p:sp>
        <p:nvSpPr>
          <p:cNvPr id="3" name="Title 2">
            <a:extLst>
              <a:ext uri="{FF2B5EF4-FFF2-40B4-BE49-F238E27FC236}">
                <a16:creationId xmlns:a16="http://schemas.microsoft.com/office/drawing/2014/main" id="{42B0A0BB-E1B0-7240-89EE-FD565B8E85D6}"/>
              </a:ext>
            </a:extLst>
          </p:cNvPr>
          <p:cNvSpPr>
            <a:spLocks noGrp="1"/>
          </p:cNvSpPr>
          <p:nvPr>
            <p:ph type="title"/>
          </p:nvPr>
        </p:nvSpPr>
        <p:spPr/>
        <p:txBody>
          <a:bodyPr>
            <a:normAutofit/>
          </a:bodyPr>
          <a:lstStyle/>
          <a:p>
            <a:r>
              <a:rPr lang="en-GB">
                <a:latin typeface="Century Gothic" panose="020B0502020202020204" pitchFamily="34" charset="0"/>
              </a:rPr>
              <a:t>Human Effects on Biodiversity</a:t>
            </a:r>
          </a:p>
        </p:txBody>
      </p:sp>
      <p:pic>
        <p:nvPicPr>
          <p:cNvPr id="4" name="Picture 3">
            <a:extLst>
              <a:ext uri="{FF2B5EF4-FFF2-40B4-BE49-F238E27FC236}">
                <a16:creationId xmlns:a16="http://schemas.microsoft.com/office/drawing/2014/main" id="{E99CD197-1244-4272-971B-89E526D29A17}"/>
              </a:ext>
            </a:extLst>
          </p:cNvPr>
          <p:cNvPicPr>
            <a:picLocks noChangeAspect="1"/>
          </p:cNvPicPr>
          <p:nvPr/>
        </p:nvPicPr>
        <p:blipFill>
          <a:blip r:embed="rId3"/>
          <a:stretch>
            <a:fillRect/>
          </a:stretch>
        </p:blipFill>
        <p:spPr>
          <a:xfrm>
            <a:off x="5038674" y="3598379"/>
            <a:ext cx="5975205" cy="3116066"/>
          </a:xfrm>
          <a:prstGeom prst="rect">
            <a:avLst/>
          </a:prstGeom>
        </p:spPr>
      </p:pic>
      <p:pic>
        <p:nvPicPr>
          <p:cNvPr id="6" name="Picture 5">
            <a:extLst>
              <a:ext uri="{FF2B5EF4-FFF2-40B4-BE49-F238E27FC236}">
                <a16:creationId xmlns:a16="http://schemas.microsoft.com/office/drawing/2014/main" id="{BFE73784-2890-4139-90E7-FC27775E7CE1}"/>
              </a:ext>
            </a:extLst>
          </p:cNvPr>
          <p:cNvPicPr>
            <a:picLocks noChangeAspect="1"/>
          </p:cNvPicPr>
          <p:nvPr/>
        </p:nvPicPr>
        <p:blipFill>
          <a:blip r:embed="rId4"/>
          <a:stretch>
            <a:fillRect/>
          </a:stretch>
        </p:blipFill>
        <p:spPr>
          <a:xfrm>
            <a:off x="1032001" y="3431408"/>
            <a:ext cx="2660392" cy="3283037"/>
          </a:xfrm>
          <a:prstGeom prst="rect">
            <a:avLst/>
          </a:prstGeom>
        </p:spPr>
      </p:pic>
      <p:sp>
        <p:nvSpPr>
          <p:cNvPr id="9" name="TextBox 8">
            <a:extLst>
              <a:ext uri="{FF2B5EF4-FFF2-40B4-BE49-F238E27FC236}">
                <a16:creationId xmlns:a16="http://schemas.microsoft.com/office/drawing/2014/main" id="{547DA976-7D2A-4B3F-A9F9-85D87B836164}"/>
              </a:ext>
            </a:extLst>
          </p:cNvPr>
          <p:cNvSpPr txBox="1"/>
          <p:nvPr/>
        </p:nvSpPr>
        <p:spPr>
          <a:xfrm>
            <a:off x="1032001" y="3503756"/>
            <a:ext cx="2258618" cy="369332"/>
          </a:xfrm>
          <a:prstGeom prst="rect">
            <a:avLst/>
          </a:prstGeom>
          <a:noFill/>
        </p:spPr>
        <p:txBody>
          <a:bodyPr wrap="square" lIns="0" tIns="0" rIns="0" bIns="0" rtlCol="0">
            <a:spAutoFit/>
          </a:bodyPr>
          <a:lstStyle/>
          <a:p>
            <a:r>
              <a:rPr lang="en-GB" sz="2400">
                <a:latin typeface="Century Gothic" panose="020B0502020202020204" pitchFamily="34" charset="0"/>
              </a:rPr>
              <a:t>A peat bog</a:t>
            </a:r>
          </a:p>
        </p:txBody>
      </p:sp>
      <p:sp>
        <p:nvSpPr>
          <p:cNvPr id="10" name="TextBox 9">
            <a:extLst>
              <a:ext uri="{FF2B5EF4-FFF2-40B4-BE49-F238E27FC236}">
                <a16:creationId xmlns:a16="http://schemas.microsoft.com/office/drawing/2014/main" id="{E8B29193-680A-438F-8CF9-6BD0BA9519B5}"/>
              </a:ext>
            </a:extLst>
          </p:cNvPr>
          <p:cNvSpPr txBox="1"/>
          <p:nvPr/>
        </p:nvSpPr>
        <p:spPr>
          <a:xfrm>
            <a:off x="5250545" y="3598379"/>
            <a:ext cx="4205182" cy="369332"/>
          </a:xfrm>
          <a:prstGeom prst="rect">
            <a:avLst/>
          </a:prstGeom>
          <a:noFill/>
        </p:spPr>
        <p:txBody>
          <a:bodyPr wrap="square" lIns="0" tIns="0" rIns="0" bIns="0" rtlCol="0">
            <a:spAutoFit/>
          </a:bodyPr>
          <a:lstStyle/>
          <a:p>
            <a:r>
              <a:rPr lang="en-GB" sz="2400">
                <a:latin typeface="Century Gothic" panose="020B0502020202020204" pitchFamily="34" charset="0"/>
              </a:rPr>
              <a:t>Farmland with compost</a:t>
            </a:r>
          </a:p>
        </p:txBody>
      </p:sp>
      <p:sp>
        <p:nvSpPr>
          <p:cNvPr id="8" name="Rectangle 7">
            <a:extLst>
              <a:ext uri="{FF2B5EF4-FFF2-40B4-BE49-F238E27FC236}">
                <a16:creationId xmlns:a16="http://schemas.microsoft.com/office/drawing/2014/main" id="{0222D903-C49D-48F5-8A4D-D7841B45CC5B}"/>
              </a:ext>
            </a:extLst>
          </p:cNvPr>
          <p:cNvSpPr/>
          <p:nvPr/>
        </p:nvSpPr>
        <p:spPr>
          <a:xfrm>
            <a:off x="540000" y="845640"/>
            <a:ext cx="10356600" cy="830997"/>
          </a:xfrm>
          <a:prstGeom prst="rect">
            <a:avLst/>
          </a:prstGeom>
          <a:solidFill>
            <a:schemeClr val="accent1">
              <a:lumMod val="40000"/>
              <a:lumOff val="60000"/>
            </a:schemeClr>
          </a:solidFill>
        </p:spPr>
        <p:txBody>
          <a:bodyPr wrap="square">
            <a:spAutoFit/>
          </a:bodyPr>
          <a:lstStyle/>
          <a:p>
            <a:r>
              <a:rPr lang="en-GB" sz="2400" b="1" dirty="0">
                <a:latin typeface="Century Gothic" panose="020B0502020202020204" pitchFamily="34" charset="0"/>
              </a:rPr>
              <a:t>Peat</a:t>
            </a:r>
            <a:r>
              <a:rPr lang="en-GB" sz="2400" dirty="0">
                <a:latin typeface="Century Gothic" panose="020B0502020202020204" pitchFamily="34" charset="0"/>
              </a:rPr>
              <a:t> is formed when dead plant material cannot decay because of </a:t>
            </a:r>
            <a:r>
              <a:rPr lang="en-GB" sz="2400" b="1" dirty="0">
                <a:latin typeface="Century Gothic" panose="020B0502020202020204" pitchFamily="34" charset="0"/>
              </a:rPr>
              <a:t>acidic </a:t>
            </a:r>
            <a:r>
              <a:rPr lang="en-GB" sz="2400" dirty="0">
                <a:latin typeface="Century Gothic" panose="020B0502020202020204" pitchFamily="34" charset="0"/>
              </a:rPr>
              <a:t>and </a:t>
            </a:r>
            <a:r>
              <a:rPr lang="en-GB" sz="2400" b="1" dirty="0">
                <a:latin typeface="Century Gothic" panose="020B0502020202020204" pitchFamily="34" charset="0"/>
              </a:rPr>
              <a:t>anaerobic</a:t>
            </a:r>
            <a:r>
              <a:rPr lang="en-GB" sz="2400" dirty="0">
                <a:latin typeface="Century Gothic" panose="020B0502020202020204" pitchFamily="34" charset="0"/>
              </a:rPr>
              <a:t> conditions. </a:t>
            </a:r>
          </a:p>
        </p:txBody>
      </p:sp>
    </p:spTree>
    <p:extLst>
      <p:ext uri="{BB962C8B-B14F-4D97-AF65-F5344CB8AC3E}">
        <p14:creationId xmlns:p14="http://schemas.microsoft.com/office/powerpoint/2010/main" val="11199944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494702" y="992900"/>
            <a:ext cx="10041680" cy="5724644"/>
          </a:xfrm>
          <a:prstGeom prst="rect">
            <a:avLst/>
          </a:prstGeom>
          <a:noFill/>
        </p:spPr>
        <p:txBody>
          <a:bodyPr wrap="square" lIns="0" tIns="0" rIns="0" bIns="0" rtlCol="0">
            <a:spAutoFit/>
          </a:bodyPr>
          <a:lstStyle/>
          <a:p>
            <a:r>
              <a:rPr lang="en-GB" sz="2400">
                <a:latin typeface="Century Gothic" panose="020B0502020202020204" pitchFamily="34" charset="0"/>
              </a:rPr>
              <a:t>Answer the following questions:</a:t>
            </a:r>
          </a:p>
          <a:p>
            <a:pPr marL="457200" indent="-457200">
              <a:lnSpc>
                <a:spcPct val="300000"/>
              </a:lnSpc>
              <a:buFont typeface="+mj-lt"/>
              <a:buAutoNum type="alphaLcPeriod"/>
            </a:pPr>
            <a:r>
              <a:rPr lang="en-GB" sz="2400">
                <a:latin typeface="Century Gothic" panose="020B0502020202020204" pitchFamily="34" charset="0"/>
              </a:rPr>
              <a:t>What are the effects of the human population increasing?</a:t>
            </a:r>
          </a:p>
          <a:p>
            <a:pPr marL="457200" indent="-457200">
              <a:lnSpc>
                <a:spcPct val="300000"/>
              </a:lnSpc>
              <a:buFont typeface="+mj-lt"/>
              <a:buAutoNum type="alphaLcPeriod"/>
            </a:pPr>
            <a:r>
              <a:rPr lang="en-GB" sz="2400">
                <a:latin typeface="Century Gothic" panose="020B0502020202020204" pitchFamily="34" charset="0"/>
              </a:rPr>
              <a:t>What is the disadvantage of using peat bogs for compost?</a:t>
            </a:r>
          </a:p>
          <a:p>
            <a:pPr marL="457200" indent="-457200">
              <a:lnSpc>
                <a:spcPct val="300000"/>
              </a:lnSpc>
              <a:buFont typeface="+mj-lt"/>
              <a:buAutoNum type="alphaLcPeriod"/>
            </a:pPr>
            <a:r>
              <a:rPr lang="en-GB" sz="2400">
                <a:latin typeface="Century Gothic" panose="020B0502020202020204" pitchFamily="34" charset="0"/>
              </a:rPr>
              <a:t>Why is it important for humans that biodiversity is maintained?</a:t>
            </a:r>
          </a:p>
          <a:p>
            <a:pPr marL="457200" indent="-457200">
              <a:lnSpc>
                <a:spcPct val="300000"/>
              </a:lnSpc>
              <a:buFont typeface="+mj-lt"/>
              <a:buAutoNum type="alphaLcPeriod"/>
            </a:pPr>
            <a:r>
              <a:rPr lang="en-GB" sz="2400">
                <a:latin typeface="Century Gothic" panose="020B0502020202020204" pitchFamily="34" charset="0"/>
              </a:rPr>
              <a:t>Name three ways that humans are destroying animal habitats. </a:t>
            </a:r>
          </a:p>
          <a:p>
            <a:pPr>
              <a:lnSpc>
                <a:spcPct val="150000"/>
              </a:lnSpc>
            </a:pPr>
            <a:endParaRPr lang="en-GB" sz="2400">
              <a:latin typeface="Century Gothic" panose="020B0502020202020204" pitchFamily="34" charset="0"/>
            </a:endParaRPr>
          </a:p>
          <a:p>
            <a:endParaRPr lang="en-GB" sz="2400">
              <a:latin typeface="Century Gothic" panose="020B0502020202020204" pitchFamily="34" charset="0"/>
            </a:endParaRPr>
          </a:p>
        </p:txBody>
      </p:sp>
      <p:sp>
        <p:nvSpPr>
          <p:cNvPr id="2" name="Rectangle 1"/>
          <p:cNvSpPr/>
          <p:nvPr/>
        </p:nvSpPr>
        <p:spPr>
          <a:xfrm>
            <a:off x="884598" y="2348251"/>
            <a:ext cx="7635206" cy="369332"/>
          </a:xfrm>
          <a:prstGeom prst="rect">
            <a:avLst/>
          </a:prstGeom>
        </p:spPr>
        <p:txBody>
          <a:bodyPr wrap="square" lIns="0" tIns="0" rIns="0" bIns="0">
            <a:spAutoFit/>
          </a:bodyPr>
          <a:lstStyle/>
          <a:p>
            <a:r>
              <a:rPr lang="en-GB" sz="2400" b="1" dirty="0">
                <a:solidFill>
                  <a:schemeClr val="accent1"/>
                </a:solidFill>
                <a:latin typeface="Century Gothic" panose="020B0502020202020204" pitchFamily="34" charset="0"/>
              </a:rPr>
              <a:t>More resources used, more waste produced</a:t>
            </a:r>
          </a:p>
        </p:txBody>
      </p:sp>
      <p:sp>
        <p:nvSpPr>
          <p:cNvPr id="3" name="Rectangle 2"/>
          <p:cNvSpPr>
            <a:spLocks noChangeArrowheads="1"/>
          </p:cNvSpPr>
          <p:nvPr/>
        </p:nvSpPr>
        <p:spPr bwMode="auto">
          <a:xfrm>
            <a:off x="2423804" y="524175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latin typeface="Century Gothic" panose="020B0502020202020204" pitchFamily="34" charset="0"/>
            </a:endParaRPr>
          </a:p>
        </p:txBody>
      </p:sp>
      <p:sp>
        <p:nvSpPr>
          <p:cNvPr id="5" name="Title 4">
            <a:extLst>
              <a:ext uri="{FF2B5EF4-FFF2-40B4-BE49-F238E27FC236}">
                <a16:creationId xmlns:a16="http://schemas.microsoft.com/office/drawing/2014/main" id="{4F26896D-E9CE-FB41-8393-122F34082D61}"/>
              </a:ext>
            </a:extLst>
          </p:cNvPr>
          <p:cNvSpPr>
            <a:spLocks noGrp="1"/>
          </p:cNvSpPr>
          <p:nvPr>
            <p:ph type="title"/>
          </p:nvPr>
        </p:nvSpPr>
        <p:spPr/>
        <p:txBody>
          <a:bodyPr>
            <a:normAutofit/>
          </a:bodyPr>
          <a:lstStyle/>
          <a:p>
            <a:r>
              <a:rPr lang="en-GB">
                <a:latin typeface="Century Gothic" panose="020B0502020202020204" pitchFamily="34" charset="0"/>
              </a:rPr>
              <a:t>Quick Quiz</a:t>
            </a:r>
          </a:p>
        </p:txBody>
      </p:sp>
      <p:sp>
        <p:nvSpPr>
          <p:cNvPr id="10" name="Rectangle 9">
            <a:extLst>
              <a:ext uri="{FF2B5EF4-FFF2-40B4-BE49-F238E27FC236}">
                <a16:creationId xmlns:a16="http://schemas.microsoft.com/office/drawing/2014/main" id="{84A47FA2-08A4-9843-AA30-CE8109D94755}"/>
              </a:ext>
            </a:extLst>
          </p:cNvPr>
          <p:cNvSpPr/>
          <p:nvPr/>
        </p:nvSpPr>
        <p:spPr>
          <a:xfrm>
            <a:off x="884597" y="3499267"/>
            <a:ext cx="8384093" cy="369332"/>
          </a:xfrm>
          <a:prstGeom prst="rect">
            <a:avLst/>
          </a:prstGeom>
        </p:spPr>
        <p:txBody>
          <a:bodyPr wrap="square" lIns="0" tIns="0" rIns="0" bIns="0">
            <a:spAutoFit/>
          </a:bodyPr>
          <a:lstStyle/>
          <a:p>
            <a:r>
              <a:rPr lang="en-GB" sz="2400" b="1">
                <a:solidFill>
                  <a:schemeClr val="accent1"/>
                </a:solidFill>
                <a:latin typeface="Century Gothic" panose="020B0502020202020204" pitchFamily="34" charset="0"/>
              </a:rPr>
              <a:t>Habitats are being destroyed, decreasing biodiversity</a:t>
            </a:r>
          </a:p>
        </p:txBody>
      </p:sp>
      <p:sp>
        <p:nvSpPr>
          <p:cNvPr id="11" name="Rectangle 10">
            <a:extLst>
              <a:ext uri="{FF2B5EF4-FFF2-40B4-BE49-F238E27FC236}">
                <a16:creationId xmlns:a16="http://schemas.microsoft.com/office/drawing/2014/main" id="{6F188DFD-4B6A-7342-A29B-2F435E7A9FC0}"/>
              </a:ext>
            </a:extLst>
          </p:cNvPr>
          <p:cNvSpPr/>
          <p:nvPr/>
        </p:nvSpPr>
        <p:spPr>
          <a:xfrm>
            <a:off x="884597" y="4639072"/>
            <a:ext cx="9298494" cy="369332"/>
          </a:xfrm>
          <a:prstGeom prst="rect">
            <a:avLst/>
          </a:prstGeom>
        </p:spPr>
        <p:txBody>
          <a:bodyPr wrap="square" lIns="0" tIns="0" rIns="0" bIns="0">
            <a:spAutoFit/>
          </a:bodyPr>
          <a:lstStyle/>
          <a:p>
            <a:r>
              <a:rPr lang="en-GB" sz="2400" b="1">
                <a:solidFill>
                  <a:schemeClr val="accent1"/>
                </a:solidFill>
                <a:latin typeface="Century Gothic" panose="020B0502020202020204" pitchFamily="34" charset="0"/>
              </a:rPr>
              <a:t>So that humans are not dependent on one food source alone</a:t>
            </a:r>
          </a:p>
        </p:txBody>
      </p:sp>
      <p:sp>
        <p:nvSpPr>
          <p:cNvPr id="8" name="Rectangle 7">
            <a:extLst>
              <a:ext uri="{FF2B5EF4-FFF2-40B4-BE49-F238E27FC236}">
                <a16:creationId xmlns:a16="http://schemas.microsoft.com/office/drawing/2014/main" id="{F90D43D5-0B24-406C-B177-4D2F35E6BDF9}"/>
              </a:ext>
            </a:extLst>
          </p:cNvPr>
          <p:cNvSpPr/>
          <p:nvPr/>
        </p:nvSpPr>
        <p:spPr>
          <a:xfrm>
            <a:off x="884597" y="5742200"/>
            <a:ext cx="9111458" cy="738664"/>
          </a:xfrm>
          <a:prstGeom prst="rect">
            <a:avLst/>
          </a:prstGeom>
        </p:spPr>
        <p:txBody>
          <a:bodyPr wrap="square" lIns="0" tIns="0" rIns="0" bIns="0">
            <a:spAutoFit/>
          </a:bodyPr>
          <a:lstStyle/>
          <a:p>
            <a:r>
              <a:rPr lang="en-GB" sz="2400" b="1">
                <a:solidFill>
                  <a:schemeClr val="accent1"/>
                </a:solidFill>
                <a:latin typeface="Century Gothic" panose="020B0502020202020204" pitchFamily="34" charset="0"/>
              </a:rPr>
              <a:t>Waste disposal, pollution, farming, deforestation, destroying peat bogs</a:t>
            </a:r>
          </a:p>
        </p:txBody>
      </p:sp>
    </p:spTree>
    <p:extLst>
      <p:ext uri="{BB962C8B-B14F-4D97-AF65-F5344CB8AC3E}">
        <p14:creationId xmlns:p14="http://schemas.microsoft.com/office/powerpoint/2010/main" val="532281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0" grpId="0"/>
      <p:bldP spid="11"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4ADDBB3-0AC7-49A6-A64D-1881FE3D623E}"/>
              </a:ext>
            </a:extLst>
          </p:cNvPr>
          <p:cNvSpPr>
            <a:spLocks noGrp="1"/>
          </p:cNvSpPr>
          <p:nvPr>
            <p:ph type="title"/>
          </p:nvPr>
        </p:nvSpPr>
        <p:spPr>
          <a:xfrm>
            <a:off x="377354" y="435799"/>
            <a:ext cx="10620000" cy="407927"/>
          </a:xfrm>
        </p:spPr>
        <p:txBody>
          <a:bodyPr/>
          <a:lstStyle/>
          <a:p>
            <a:r>
              <a:rPr lang="en-US" dirty="0">
                <a:latin typeface="Century Gothic" panose="020B0502020202020204" pitchFamily="34" charset="0"/>
              </a:rPr>
              <a:t>Scientific data can sometimes be uncertain or incomplete</a:t>
            </a:r>
            <a:endParaRPr lang="en-GB" dirty="0">
              <a:latin typeface="Century Gothic" panose="020B0502020202020204" pitchFamily="34" charset="0"/>
            </a:endParaRPr>
          </a:p>
        </p:txBody>
      </p:sp>
      <p:sp>
        <p:nvSpPr>
          <p:cNvPr id="4" name="TextBox 3">
            <a:extLst>
              <a:ext uri="{FF2B5EF4-FFF2-40B4-BE49-F238E27FC236}">
                <a16:creationId xmlns:a16="http://schemas.microsoft.com/office/drawing/2014/main" id="{B4379679-976D-4227-B476-A99BFB16905F}"/>
              </a:ext>
            </a:extLst>
          </p:cNvPr>
          <p:cNvSpPr txBox="1"/>
          <p:nvPr/>
        </p:nvSpPr>
        <p:spPr>
          <a:xfrm>
            <a:off x="267627" y="1351508"/>
            <a:ext cx="6983406" cy="3785652"/>
          </a:xfrm>
          <a:prstGeom prst="rect">
            <a:avLst/>
          </a:prstGeom>
          <a:noFill/>
        </p:spPr>
        <p:txBody>
          <a:bodyPr wrap="square" rtlCol="0">
            <a:spAutoFit/>
          </a:bodyPr>
          <a:lstStyle/>
          <a:p>
            <a:r>
              <a:rPr lang="en-GB" sz="2400" dirty="0">
                <a:latin typeface="Century Gothic" panose="020B0502020202020204" pitchFamily="34" charset="0"/>
              </a:rPr>
              <a:t>Ecologists measure things in ecosystems to assess what is happening</a:t>
            </a:r>
          </a:p>
          <a:p>
            <a:endParaRPr lang="en-GB" sz="2400" dirty="0">
              <a:latin typeface="Century Gothic" panose="020B0502020202020204" pitchFamily="34" charset="0"/>
            </a:endParaRPr>
          </a:p>
          <a:p>
            <a:r>
              <a:rPr lang="en-GB" sz="2400" dirty="0">
                <a:latin typeface="Century Gothic" panose="020B0502020202020204" pitchFamily="34" charset="0"/>
              </a:rPr>
              <a:t>Environmental data can often be </a:t>
            </a:r>
            <a:r>
              <a:rPr lang="en-GB" sz="2400" b="1" dirty="0">
                <a:latin typeface="Century Gothic" panose="020B0502020202020204" pitchFamily="34" charset="0"/>
              </a:rPr>
              <a:t>uncertain or incomplete.</a:t>
            </a:r>
            <a:endParaRPr lang="en-GB" sz="2400" dirty="0">
              <a:latin typeface="Century Gothic" panose="020B0502020202020204" pitchFamily="34" charset="0"/>
            </a:endParaRPr>
          </a:p>
          <a:p>
            <a:endParaRPr lang="en-GB" sz="2400" dirty="0">
              <a:latin typeface="Century Gothic" panose="020B0502020202020204" pitchFamily="34" charset="0"/>
            </a:endParaRPr>
          </a:p>
          <a:p>
            <a:r>
              <a:rPr lang="en-GB" sz="2400" dirty="0">
                <a:latin typeface="Century Gothic" panose="020B0502020202020204" pitchFamily="34" charset="0"/>
              </a:rPr>
              <a:t>Scientists can decrease the uncertainty in their data by taking many readings and repeating their experiments to make their data more</a:t>
            </a:r>
            <a:r>
              <a:rPr lang="en-GB" sz="2400" b="1" dirty="0">
                <a:latin typeface="Century Gothic" panose="020B0502020202020204" pitchFamily="34" charset="0"/>
              </a:rPr>
              <a:t> accurate</a:t>
            </a:r>
            <a:r>
              <a:rPr lang="en-GB" sz="2400" dirty="0">
                <a:latin typeface="Century Gothic" panose="020B0502020202020204" pitchFamily="34" charset="0"/>
              </a:rPr>
              <a:t>. </a:t>
            </a:r>
          </a:p>
        </p:txBody>
      </p:sp>
      <p:pic>
        <p:nvPicPr>
          <p:cNvPr id="6146" name="Picture 2" descr="Magnifier, Schedules, Tables, Glasses">
            <a:extLst>
              <a:ext uri="{FF2B5EF4-FFF2-40B4-BE49-F238E27FC236}">
                <a16:creationId xmlns:a16="http://schemas.microsoft.com/office/drawing/2014/main" id="{3F9F5760-B862-888B-0BDE-3AE8F31AB13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41740" y="1829308"/>
            <a:ext cx="4270049" cy="28300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646706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4">
            <a:extLst>
              <a:ext uri="{FF2B5EF4-FFF2-40B4-BE49-F238E27FC236}">
                <a16:creationId xmlns:a16="http://schemas.microsoft.com/office/drawing/2014/main" id="{5BAB4860-4848-4312-AFB9-A2662AF91964}"/>
              </a:ext>
            </a:extLst>
          </p:cNvPr>
          <p:cNvSpPr>
            <a:spLocks noGrp="1"/>
          </p:cNvSpPr>
          <p:nvPr>
            <p:ph type="title"/>
          </p:nvPr>
        </p:nvSpPr>
        <p:spPr/>
        <p:txBody>
          <a:bodyPr>
            <a:normAutofit/>
          </a:bodyPr>
          <a:lstStyle/>
          <a:p>
            <a:r>
              <a:rPr lang="en-GB" dirty="0">
                <a:latin typeface="Century Gothic" panose="020B0502020202020204" pitchFamily="34" charset="0"/>
              </a:rPr>
              <a:t>Example: images from the Brazilian Rainforest</a:t>
            </a:r>
          </a:p>
        </p:txBody>
      </p:sp>
      <p:pic>
        <p:nvPicPr>
          <p:cNvPr id="7170" name="Picture 2">
            <a:extLst>
              <a:ext uri="{FF2B5EF4-FFF2-40B4-BE49-F238E27FC236}">
                <a16:creationId xmlns:a16="http://schemas.microsoft.com/office/drawing/2014/main" id="{EC4575BC-6C8C-699E-CE50-0500031D6B9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31656" y="1104796"/>
            <a:ext cx="8284292" cy="55024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661515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57E99-6073-1C46-A517-F0791F19C755}"/>
              </a:ext>
            </a:extLst>
          </p:cNvPr>
          <p:cNvSpPr>
            <a:spLocks noGrp="1"/>
          </p:cNvSpPr>
          <p:nvPr>
            <p:ph type="title"/>
          </p:nvPr>
        </p:nvSpPr>
        <p:spPr/>
        <p:txBody>
          <a:bodyPr>
            <a:normAutofit/>
          </a:bodyPr>
          <a:lstStyle/>
          <a:p>
            <a:r>
              <a:rPr lang="en-GB" sz="2800" dirty="0">
                <a:latin typeface="Century Gothic" panose="020B0502020202020204" pitchFamily="34" charset="0"/>
              </a:rPr>
              <a:t>Drill</a:t>
            </a:r>
            <a:endParaRPr lang="en-US" sz="2800" dirty="0">
              <a:latin typeface="Century Gothic" panose="020B0502020202020204" pitchFamily="34" charset="0"/>
            </a:endParaRPr>
          </a:p>
        </p:txBody>
      </p:sp>
      <p:sp>
        <p:nvSpPr>
          <p:cNvPr id="6" name="TextBox 5">
            <a:extLst>
              <a:ext uri="{FF2B5EF4-FFF2-40B4-BE49-F238E27FC236}">
                <a16:creationId xmlns:a16="http://schemas.microsoft.com/office/drawing/2014/main" id="{03D33695-F3E3-458D-8D7E-F377F44F408A}"/>
              </a:ext>
            </a:extLst>
          </p:cNvPr>
          <p:cNvSpPr txBox="1"/>
          <p:nvPr/>
        </p:nvSpPr>
        <p:spPr>
          <a:xfrm>
            <a:off x="319835" y="915710"/>
            <a:ext cx="11060329" cy="3785652"/>
          </a:xfrm>
          <a:prstGeom prst="rect">
            <a:avLst/>
          </a:prstGeom>
          <a:noFill/>
        </p:spPr>
        <p:txBody>
          <a:bodyPr wrap="square">
            <a:spAutoFit/>
          </a:bodyPr>
          <a:lstStyle/>
          <a:p>
            <a:pPr marL="457200" indent="-457200">
              <a:buAutoNum type="arabicPeriod"/>
            </a:pPr>
            <a:r>
              <a:rPr lang="en-GB" sz="2400" dirty="0">
                <a:latin typeface="Century Gothic" panose="020B0502020202020204" pitchFamily="34" charset="0"/>
              </a:rPr>
              <a:t>State one human activity that reduces biodiversity.</a:t>
            </a:r>
          </a:p>
          <a:p>
            <a:pPr marL="457200" indent="-457200">
              <a:buAutoNum type="arabicPeriod"/>
            </a:pPr>
            <a:r>
              <a:rPr lang="en-GB" sz="2400" dirty="0">
                <a:latin typeface="Century Gothic" panose="020B0502020202020204" pitchFamily="34" charset="0"/>
              </a:rPr>
              <a:t>Define peat.</a:t>
            </a:r>
          </a:p>
          <a:p>
            <a:pPr marL="457200" indent="-457200">
              <a:buAutoNum type="arabicPeriod"/>
            </a:pPr>
            <a:r>
              <a:rPr lang="en-GB" sz="2400" dirty="0">
                <a:latin typeface="Century Gothic" panose="020B0502020202020204" pitchFamily="34" charset="0"/>
              </a:rPr>
              <a:t>What are the conditions required for peat bogs to form?</a:t>
            </a:r>
          </a:p>
          <a:p>
            <a:pPr marL="457200" indent="-457200">
              <a:buAutoNum type="arabicPeriod"/>
            </a:pPr>
            <a:r>
              <a:rPr lang="en-GB" sz="2400" dirty="0">
                <a:latin typeface="Century Gothic" panose="020B0502020202020204" pitchFamily="34" charset="0"/>
              </a:rPr>
              <a:t>Why are peat bogs being destroyed?</a:t>
            </a:r>
          </a:p>
          <a:p>
            <a:pPr marL="457200" indent="-457200">
              <a:buAutoNum type="arabicPeriod"/>
            </a:pPr>
            <a:r>
              <a:rPr lang="en-GB" sz="2400" dirty="0">
                <a:latin typeface="Century Gothic" panose="020B0502020202020204" pitchFamily="34" charset="0"/>
              </a:rPr>
              <a:t>Name the greenhouse gas released when peat bogs are burned.</a:t>
            </a:r>
          </a:p>
          <a:p>
            <a:pPr marL="457200" indent="-457200">
              <a:buAutoNum type="arabicPeriod"/>
            </a:pPr>
            <a:r>
              <a:rPr lang="en-GB" sz="2400" dirty="0">
                <a:latin typeface="Century Gothic" panose="020B0502020202020204" pitchFamily="34" charset="0"/>
              </a:rPr>
              <a:t>State how digging up peat bogs affects biodiversity.</a:t>
            </a:r>
          </a:p>
          <a:p>
            <a:pPr marL="457200" indent="-457200">
              <a:buAutoNum type="arabicPeriod"/>
            </a:pPr>
            <a:r>
              <a:rPr lang="en-GB" sz="2400" dirty="0">
                <a:latin typeface="Century Gothic" panose="020B0502020202020204" pitchFamily="34" charset="0"/>
              </a:rPr>
              <a:t>Explain why.</a:t>
            </a:r>
          </a:p>
          <a:p>
            <a:pPr marL="457200" indent="-457200">
              <a:buAutoNum type="arabicPeriod"/>
            </a:pPr>
            <a:r>
              <a:rPr lang="en-GB" sz="2400" dirty="0">
                <a:latin typeface="Century Gothic" panose="020B0502020202020204" pitchFamily="34" charset="0"/>
              </a:rPr>
              <a:t>Why are scientists sometimes sceptical of environmental data?</a:t>
            </a:r>
          </a:p>
          <a:p>
            <a:pPr marL="457200" indent="-457200">
              <a:buAutoNum type="arabicPeriod"/>
            </a:pPr>
            <a:r>
              <a:rPr lang="en-GB" sz="2400" dirty="0">
                <a:latin typeface="Century Gothic" panose="020B0502020202020204" pitchFamily="34" charset="0"/>
              </a:rPr>
              <a:t>How do scientists improve the accuracy of their data?</a:t>
            </a:r>
          </a:p>
          <a:p>
            <a:pPr marL="457200" indent="-457200">
              <a:buAutoNum type="arabicPeriod"/>
            </a:pPr>
            <a:endParaRPr lang="en-GB" sz="2400" dirty="0">
              <a:latin typeface="Century Gothic" panose="020B0502020202020204" pitchFamily="34" charset="0"/>
            </a:endParaRPr>
          </a:p>
        </p:txBody>
      </p:sp>
    </p:spTree>
    <p:extLst>
      <p:ext uri="{BB962C8B-B14F-4D97-AF65-F5344CB8AC3E}">
        <p14:creationId xmlns:p14="http://schemas.microsoft.com/office/powerpoint/2010/main" val="33081127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3D33695-F3E3-458D-8D7E-F377F44F408A}"/>
              </a:ext>
            </a:extLst>
          </p:cNvPr>
          <p:cNvSpPr txBox="1"/>
          <p:nvPr/>
        </p:nvSpPr>
        <p:spPr>
          <a:xfrm>
            <a:off x="541991" y="900710"/>
            <a:ext cx="11311342" cy="4154984"/>
          </a:xfrm>
          <a:prstGeom prst="rect">
            <a:avLst/>
          </a:prstGeom>
          <a:noFill/>
        </p:spPr>
        <p:txBody>
          <a:bodyPr wrap="square">
            <a:spAutoFit/>
          </a:bodyPr>
          <a:lstStyle/>
          <a:p>
            <a:pPr marL="457200" indent="-457200">
              <a:buAutoNum type="arabicPeriod"/>
            </a:pPr>
            <a:r>
              <a:rPr lang="en-GB" sz="2400" b="1" dirty="0">
                <a:solidFill>
                  <a:schemeClr val="accent1"/>
                </a:solidFill>
                <a:latin typeface="Century Gothic" panose="020B0502020202020204" pitchFamily="34" charset="0"/>
              </a:rPr>
              <a:t>Introducing non-indigenous species, reducing the land available, digging up peat bogs, waste disposal, pollution</a:t>
            </a:r>
          </a:p>
          <a:p>
            <a:pPr marL="457200" indent="-457200">
              <a:buFontTx/>
              <a:buAutoNum type="arabicPeriod"/>
            </a:pPr>
            <a:r>
              <a:rPr lang="en-GB" sz="2400" b="1" dirty="0">
                <a:solidFill>
                  <a:schemeClr val="accent1"/>
                </a:solidFill>
                <a:latin typeface="Century Gothic" panose="020B0502020202020204" pitchFamily="34" charset="0"/>
              </a:rPr>
              <a:t>Peat is formed when dead plant material cannot decay because of acidic and anaerobic conditions. </a:t>
            </a:r>
          </a:p>
          <a:p>
            <a:pPr marL="457200" indent="-457200">
              <a:buFontTx/>
              <a:buAutoNum type="arabicPeriod"/>
            </a:pPr>
            <a:r>
              <a:rPr lang="en-GB" sz="2400" b="1" dirty="0">
                <a:solidFill>
                  <a:schemeClr val="accent1"/>
                </a:solidFill>
                <a:latin typeface="Century Gothic" panose="020B0502020202020204" pitchFamily="34" charset="0"/>
              </a:rPr>
              <a:t>Waterlogged land – lack of oxygen</a:t>
            </a:r>
          </a:p>
          <a:p>
            <a:pPr marL="457200" indent="-457200">
              <a:buFontTx/>
              <a:buAutoNum type="arabicPeriod"/>
            </a:pPr>
            <a:r>
              <a:rPr lang="en-GB" sz="2400" b="1" dirty="0">
                <a:solidFill>
                  <a:schemeClr val="accent1"/>
                </a:solidFill>
                <a:latin typeface="Century Gothic" panose="020B0502020202020204" pitchFamily="34" charset="0"/>
              </a:rPr>
              <a:t>To provide garden and farming compost</a:t>
            </a:r>
          </a:p>
          <a:p>
            <a:pPr marL="457200" indent="-457200">
              <a:buFontTx/>
              <a:buAutoNum type="arabicPeriod"/>
            </a:pPr>
            <a:r>
              <a:rPr lang="en-GB" sz="2400" b="1" dirty="0">
                <a:solidFill>
                  <a:schemeClr val="accent1"/>
                </a:solidFill>
                <a:latin typeface="Century Gothic" panose="020B0502020202020204" pitchFamily="34" charset="0"/>
              </a:rPr>
              <a:t>Carbon dioxide</a:t>
            </a:r>
          </a:p>
          <a:p>
            <a:pPr marL="457200" indent="-457200">
              <a:buFontTx/>
              <a:buAutoNum type="arabicPeriod"/>
            </a:pPr>
            <a:r>
              <a:rPr lang="en-GB" sz="2400" b="1" dirty="0">
                <a:solidFill>
                  <a:schemeClr val="accent1"/>
                </a:solidFill>
                <a:latin typeface="Century Gothic" panose="020B0502020202020204" pitchFamily="34" charset="0"/>
              </a:rPr>
              <a:t>Decreases biodiversity</a:t>
            </a:r>
          </a:p>
          <a:p>
            <a:pPr marL="457200" indent="-457200">
              <a:buFontTx/>
              <a:buAutoNum type="arabicPeriod"/>
            </a:pPr>
            <a:r>
              <a:rPr lang="en-GB" sz="2400" b="1" dirty="0">
                <a:solidFill>
                  <a:schemeClr val="accent1"/>
                </a:solidFill>
                <a:latin typeface="Century Gothic" panose="020B0502020202020204" pitchFamily="34" charset="0"/>
              </a:rPr>
              <a:t>Because the habitat of many organisms is destroyed.</a:t>
            </a:r>
          </a:p>
          <a:p>
            <a:pPr marL="457200" indent="-457200">
              <a:buFontTx/>
              <a:buAutoNum type="arabicPeriod"/>
            </a:pPr>
            <a:r>
              <a:rPr lang="en-GB" sz="2400" b="1" dirty="0">
                <a:solidFill>
                  <a:schemeClr val="accent1"/>
                </a:solidFill>
                <a:latin typeface="Century Gothic" panose="020B0502020202020204" pitchFamily="34" charset="0"/>
              </a:rPr>
              <a:t>Environmental data can often be uncertain or incomplete.</a:t>
            </a:r>
          </a:p>
          <a:p>
            <a:pPr marL="457200" indent="-457200">
              <a:buFontTx/>
              <a:buAutoNum type="arabicPeriod"/>
            </a:pPr>
            <a:r>
              <a:rPr lang="en-GB" sz="2400" b="1" dirty="0">
                <a:solidFill>
                  <a:schemeClr val="accent1"/>
                </a:solidFill>
                <a:latin typeface="Century Gothic" panose="020B0502020202020204" pitchFamily="34" charset="0"/>
              </a:rPr>
              <a:t>By taking many readings and repeating their experiments.</a:t>
            </a:r>
          </a:p>
        </p:txBody>
      </p:sp>
      <p:sp>
        <p:nvSpPr>
          <p:cNvPr id="7" name="Title 1">
            <a:extLst>
              <a:ext uri="{FF2B5EF4-FFF2-40B4-BE49-F238E27FC236}">
                <a16:creationId xmlns:a16="http://schemas.microsoft.com/office/drawing/2014/main" id="{370027E6-E48D-4743-8E0A-32E69590BF72}"/>
              </a:ext>
            </a:extLst>
          </p:cNvPr>
          <p:cNvSpPr>
            <a:spLocks noGrp="1"/>
          </p:cNvSpPr>
          <p:nvPr>
            <p:ph type="title"/>
          </p:nvPr>
        </p:nvSpPr>
        <p:spPr/>
        <p:txBody>
          <a:bodyPr>
            <a:normAutofit/>
          </a:bodyPr>
          <a:lstStyle/>
          <a:p>
            <a:r>
              <a:rPr lang="en-GB" sz="2800">
                <a:latin typeface="Century Gothic" panose="020B0502020202020204" pitchFamily="34" charset="0"/>
              </a:rPr>
              <a:t>Drill answers</a:t>
            </a:r>
            <a:endParaRPr lang="en-US" sz="2800">
              <a:latin typeface="Century Gothic" panose="020B0502020202020204" pitchFamily="34" charset="0"/>
            </a:endParaRPr>
          </a:p>
        </p:txBody>
      </p:sp>
    </p:spTree>
    <p:extLst>
      <p:ext uri="{BB962C8B-B14F-4D97-AF65-F5344CB8AC3E}">
        <p14:creationId xmlns:p14="http://schemas.microsoft.com/office/powerpoint/2010/main" val="3357997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xEl>
                                              <p:pRg st="8" end="8"/>
                                            </p:txEl>
                                          </p:spTgt>
                                        </p:tgtEl>
                                        <p:attrNameLst>
                                          <p:attrName>style.visibility</p:attrName>
                                        </p:attrNameLst>
                                      </p:cBhvr>
                                      <p:to>
                                        <p:strVal val="visible"/>
                                      </p:to>
                                    </p:set>
                                    <p:animEffect transition="in" filter="fade">
                                      <p:cBhvr>
                                        <p:cTn id="42" dur="500"/>
                                        <p:tgtEl>
                                          <p:spTgt spid="6">
                                            <p:txEl>
                                              <p:pRg st="8" end="8"/>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6">
                                            <p:txEl>
                                              <p:pRg st="7" end="7"/>
                                            </p:txEl>
                                          </p:spTgt>
                                        </p:tgtEl>
                                        <p:attrNameLst>
                                          <p:attrName>style.visibility</p:attrName>
                                        </p:attrNameLst>
                                      </p:cBhvr>
                                      <p:to>
                                        <p:strVal val="visible"/>
                                      </p:to>
                                    </p:set>
                                    <p:animEffect transition="in" filter="fade">
                                      <p:cBhvr>
                                        <p:cTn id="47"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263957" y="136284"/>
            <a:ext cx="11116195" cy="703584"/>
          </a:xfrm>
        </p:spPr>
        <p:txBody>
          <a:bodyPr>
            <a:noAutofit/>
          </a:bodyPr>
          <a:lstStyle/>
          <a:p>
            <a:r>
              <a:rPr lang="en-GB" dirty="0">
                <a:latin typeface="Century Gothic" panose="020B0502020202020204" pitchFamily="34" charset="0"/>
              </a:rPr>
              <a:t>I: Explain using</a:t>
            </a:r>
            <a:r>
              <a:rPr lang="en-GB" i="1" dirty="0">
                <a:latin typeface="Century Gothic" panose="020B0502020202020204" pitchFamily="34" charset="0"/>
              </a:rPr>
              <a:t> scientific understanding to make something clear or state the reason for something happening</a:t>
            </a:r>
          </a:p>
        </p:txBody>
      </p:sp>
      <p:sp>
        <p:nvSpPr>
          <p:cNvPr id="6" name="TextBox 5">
            <a:extLst>
              <a:ext uri="{FF2B5EF4-FFF2-40B4-BE49-F238E27FC236}">
                <a16:creationId xmlns:a16="http://schemas.microsoft.com/office/drawing/2014/main" id="{738BD3D1-C602-476B-9ED5-198C26001B3D}"/>
              </a:ext>
            </a:extLst>
          </p:cNvPr>
          <p:cNvSpPr txBox="1"/>
          <p:nvPr/>
        </p:nvSpPr>
        <p:spPr>
          <a:xfrm>
            <a:off x="250069" y="1360475"/>
            <a:ext cx="6422606" cy="1477328"/>
          </a:xfrm>
          <a:prstGeom prst="rect">
            <a:avLst/>
          </a:prstGeom>
          <a:noFill/>
          <a:ln>
            <a:noFill/>
          </a:ln>
        </p:spPr>
        <p:txBody>
          <a:bodyPr wrap="square" rtlCol="0">
            <a:spAutoFit/>
          </a:bodyPr>
          <a:lstStyle/>
          <a:p>
            <a:pPr>
              <a:spcBef>
                <a:spcPts val="1200"/>
              </a:spcBef>
            </a:pPr>
            <a:r>
              <a:rPr lang="en-GB" sz="2000" b="0" i="0" dirty="0">
                <a:solidFill>
                  <a:srgbClr val="222222"/>
                </a:solidFill>
                <a:effectLst/>
                <a:latin typeface="Century Gothic" panose="020B0502020202020204" pitchFamily="34" charset="0"/>
              </a:rPr>
              <a:t>In the last 250 years the concentration of carbon dioxide in the Earth’s atmosphere has risen.</a:t>
            </a:r>
          </a:p>
          <a:p>
            <a:pPr algn="l">
              <a:spcBef>
                <a:spcPts val="1200"/>
              </a:spcBef>
              <a:spcAft>
                <a:spcPts val="0"/>
              </a:spcAft>
            </a:pPr>
            <a:r>
              <a:rPr lang="en-GB" sz="2000" b="1" i="0" dirty="0">
                <a:solidFill>
                  <a:srgbClr val="009999"/>
                </a:solidFill>
                <a:effectLst/>
                <a:latin typeface="Century Gothic" panose="020B0502020202020204" pitchFamily="34" charset="0"/>
              </a:rPr>
              <a:t>Explain</a:t>
            </a:r>
            <a:r>
              <a:rPr lang="en-GB" sz="2000" b="0" i="0" dirty="0">
                <a:solidFill>
                  <a:srgbClr val="222222"/>
                </a:solidFill>
                <a:effectLst/>
                <a:latin typeface="Century Gothic" panose="020B0502020202020204" pitchFamily="34" charset="0"/>
              </a:rPr>
              <a:t> how an increase in carbon dioxide concentration can decrease biodiversity.</a:t>
            </a:r>
          </a:p>
        </p:txBody>
      </p:sp>
      <p:sp>
        <p:nvSpPr>
          <p:cNvPr id="7" name="TextBox 6">
            <a:extLst>
              <a:ext uri="{FF2B5EF4-FFF2-40B4-BE49-F238E27FC236}">
                <a16:creationId xmlns:a16="http://schemas.microsoft.com/office/drawing/2014/main" id="{B7A3DBB4-E61A-41DB-AB0D-ECE0B2A2E82B}"/>
              </a:ext>
            </a:extLst>
          </p:cNvPr>
          <p:cNvSpPr txBox="1"/>
          <p:nvPr/>
        </p:nvSpPr>
        <p:spPr>
          <a:xfrm>
            <a:off x="380645" y="3620768"/>
            <a:ext cx="5766156" cy="2554545"/>
          </a:xfrm>
          <a:prstGeom prst="rect">
            <a:avLst/>
          </a:prstGeom>
          <a:noFill/>
          <a:ln>
            <a:noFill/>
          </a:ln>
        </p:spPr>
        <p:txBody>
          <a:bodyPr wrap="square" rtlCol="0">
            <a:spAutoFit/>
          </a:bodyPr>
          <a:lstStyle/>
          <a:p>
            <a:pPr marL="285750" indent="-285750" algn="l">
              <a:spcAft>
                <a:spcPts val="0"/>
              </a:spcAft>
              <a:buFont typeface="Arial" panose="020B0604020202020204" pitchFamily="34" charset="0"/>
              <a:buChar char="•"/>
            </a:pPr>
            <a:r>
              <a:rPr lang="en-GB" sz="1600" b="0" i="0" dirty="0">
                <a:solidFill>
                  <a:schemeClr val="accent1"/>
                </a:solidFill>
                <a:effectLst/>
                <a:latin typeface="Century Gothic" panose="020B0502020202020204" pitchFamily="34" charset="0"/>
              </a:rPr>
              <a:t>rise in carbon dioxide causes global warming</a:t>
            </a:r>
          </a:p>
          <a:p>
            <a:pPr marL="285750" indent="-285750" algn="l">
              <a:spcAft>
                <a:spcPts val="0"/>
              </a:spcAft>
              <a:buFont typeface="Arial" panose="020B0604020202020204" pitchFamily="34" charset="0"/>
              <a:buChar char="•"/>
            </a:pPr>
            <a:r>
              <a:rPr lang="en-GB" sz="1600" b="0" i="0" dirty="0">
                <a:solidFill>
                  <a:schemeClr val="accent1"/>
                </a:solidFill>
                <a:effectLst/>
                <a:latin typeface="Century Gothic" panose="020B0502020202020204" pitchFamily="34" charset="0"/>
              </a:rPr>
              <a:t>global warming causes extreme weather patterns</a:t>
            </a:r>
          </a:p>
          <a:p>
            <a:pPr marL="285750" indent="-285750" algn="l">
              <a:spcAft>
                <a:spcPts val="0"/>
              </a:spcAft>
              <a:buFont typeface="Arial" panose="020B0604020202020204" pitchFamily="34" charset="0"/>
              <a:buChar char="•"/>
            </a:pPr>
            <a:r>
              <a:rPr lang="en-GB" sz="1600" b="0" i="0" dirty="0">
                <a:solidFill>
                  <a:schemeClr val="accent1"/>
                </a:solidFill>
                <a:effectLst/>
                <a:latin typeface="Century Gothic" panose="020B0502020202020204" pitchFamily="34" charset="0"/>
              </a:rPr>
              <a:t>such as rise in sea levels, change in rainfall, droughts</a:t>
            </a:r>
          </a:p>
          <a:p>
            <a:pPr marL="285750" indent="-285750" algn="l">
              <a:spcAft>
                <a:spcPts val="0"/>
              </a:spcAft>
              <a:buFont typeface="Arial" panose="020B0604020202020204" pitchFamily="34" charset="0"/>
              <a:buChar char="•"/>
            </a:pPr>
            <a:r>
              <a:rPr lang="en-GB" sz="1600" b="0" i="0" dirty="0">
                <a:solidFill>
                  <a:schemeClr val="accent1"/>
                </a:solidFill>
                <a:effectLst/>
                <a:latin typeface="Century Gothic" panose="020B0502020202020204" pitchFamily="34" charset="0"/>
              </a:rPr>
              <a:t>rise in sea levels means habitats will change due to flooding</a:t>
            </a:r>
          </a:p>
          <a:p>
            <a:pPr marL="285750" indent="-285750" algn="l">
              <a:spcAft>
                <a:spcPts val="0"/>
              </a:spcAft>
              <a:buFont typeface="Arial" panose="020B0604020202020204" pitchFamily="34" charset="0"/>
              <a:buChar char="•"/>
            </a:pPr>
            <a:r>
              <a:rPr lang="en-GB" sz="1600" b="0" i="0" dirty="0">
                <a:solidFill>
                  <a:schemeClr val="accent1"/>
                </a:solidFill>
                <a:effectLst/>
                <a:latin typeface="Century Gothic" panose="020B0502020202020204" pitchFamily="34" charset="0"/>
              </a:rPr>
              <a:t>increased rainfall will increase water levels</a:t>
            </a:r>
          </a:p>
          <a:p>
            <a:pPr marL="285750" indent="-285750" algn="l">
              <a:spcAft>
                <a:spcPts val="0"/>
              </a:spcAft>
              <a:buFont typeface="Arial" panose="020B0604020202020204" pitchFamily="34" charset="0"/>
              <a:buChar char="•"/>
            </a:pPr>
            <a:r>
              <a:rPr lang="en-GB" sz="1600" b="0" i="0" dirty="0">
                <a:solidFill>
                  <a:schemeClr val="accent1"/>
                </a:solidFill>
                <a:effectLst/>
                <a:latin typeface="Century Gothic" panose="020B0502020202020204" pitchFamily="34" charset="0"/>
              </a:rPr>
              <a:t>droughts can affect plant growth</a:t>
            </a:r>
          </a:p>
          <a:p>
            <a:pPr marL="285750" indent="-285750" algn="l">
              <a:spcAft>
                <a:spcPts val="0"/>
              </a:spcAft>
              <a:buFont typeface="Arial" panose="020B0604020202020204" pitchFamily="34" charset="0"/>
              <a:buChar char="•"/>
            </a:pPr>
            <a:r>
              <a:rPr lang="en-GB" sz="1600" b="0" i="0" dirty="0">
                <a:solidFill>
                  <a:schemeClr val="accent1"/>
                </a:solidFill>
                <a:effectLst/>
                <a:latin typeface="Century Gothic" panose="020B0502020202020204" pitchFamily="34" charset="0"/>
              </a:rPr>
              <a:t>changes can cause loss of or damage to habitats</a:t>
            </a:r>
          </a:p>
          <a:p>
            <a:pPr marL="285750" indent="-285750" algn="l">
              <a:spcAft>
                <a:spcPts val="0"/>
              </a:spcAft>
              <a:buFont typeface="Arial" panose="020B0604020202020204" pitchFamily="34" charset="0"/>
              <a:buChar char="•"/>
            </a:pPr>
            <a:r>
              <a:rPr lang="en-GB" sz="1600" b="0" i="0" dirty="0">
                <a:solidFill>
                  <a:schemeClr val="accent1"/>
                </a:solidFill>
                <a:effectLst/>
                <a:latin typeface="Century Gothic" panose="020B0502020202020204" pitchFamily="34" charset="0"/>
              </a:rPr>
              <a:t>which will affect animal and plant distributions</a:t>
            </a:r>
          </a:p>
          <a:p>
            <a:pPr marL="285750" indent="-285750" algn="l">
              <a:spcAft>
                <a:spcPts val="0"/>
              </a:spcAft>
              <a:buFont typeface="Arial" panose="020B0604020202020204" pitchFamily="34" charset="0"/>
              <a:buChar char="•"/>
            </a:pPr>
            <a:r>
              <a:rPr lang="en-GB" sz="1600" b="0" i="0" dirty="0">
                <a:solidFill>
                  <a:schemeClr val="accent1"/>
                </a:solidFill>
                <a:effectLst/>
                <a:latin typeface="Century Gothic" panose="020B0502020202020204" pitchFamily="34" charset="0"/>
              </a:rPr>
              <a:t>which decreases biodiversity</a:t>
            </a:r>
          </a:p>
        </p:txBody>
      </p:sp>
      <p:pic>
        <p:nvPicPr>
          <p:cNvPr id="9" name="Picture 8" descr="Shape, arrow&#10;&#10;Description automatically generated">
            <a:extLst>
              <a:ext uri="{FF2B5EF4-FFF2-40B4-BE49-F238E27FC236}">
                <a16:creationId xmlns:a16="http://schemas.microsoft.com/office/drawing/2014/main" id="{5D69EB30-32DD-094C-AE1D-2FF7B9DDF3F9}"/>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10" name="TextBox 9">
            <a:extLst>
              <a:ext uri="{FF2B5EF4-FFF2-40B4-BE49-F238E27FC236}">
                <a16:creationId xmlns:a16="http://schemas.microsoft.com/office/drawing/2014/main" id="{5E18227F-DA61-6647-9DE3-5E3A23DC6BAB}"/>
              </a:ext>
            </a:extLst>
          </p:cNvPr>
          <p:cNvSpPr txBox="1"/>
          <p:nvPr/>
        </p:nvSpPr>
        <p:spPr>
          <a:xfrm>
            <a:off x="218037" y="1052938"/>
            <a:ext cx="2489414"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Example question:</a:t>
            </a:r>
          </a:p>
        </p:txBody>
      </p:sp>
      <p:sp>
        <p:nvSpPr>
          <p:cNvPr id="11" name="TextBox 10">
            <a:extLst>
              <a:ext uri="{FF2B5EF4-FFF2-40B4-BE49-F238E27FC236}">
                <a16:creationId xmlns:a16="http://schemas.microsoft.com/office/drawing/2014/main" id="{DD7525C3-BC91-8645-85A8-17D602AD2765}"/>
              </a:ext>
            </a:extLst>
          </p:cNvPr>
          <p:cNvSpPr txBox="1"/>
          <p:nvPr/>
        </p:nvSpPr>
        <p:spPr>
          <a:xfrm>
            <a:off x="263957" y="3145340"/>
            <a:ext cx="2339513"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Model answer:</a:t>
            </a:r>
          </a:p>
        </p:txBody>
      </p:sp>
      <p:sp>
        <p:nvSpPr>
          <p:cNvPr id="2" name="Rectangle 1">
            <a:extLst>
              <a:ext uri="{FF2B5EF4-FFF2-40B4-BE49-F238E27FC236}">
                <a16:creationId xmlns:a16="http://schemas.microsoft.com/office/drawing/2014/main" id="{4E956AFC-6BBA-6145-846E-490D81754052}"/>
              </a:ext>
            </a:extLst>
          </p:cNvPr>
          <p:cNvSpPr/>
          <p:nvPr/>
        </p:nvSpPr>
        <p:spPr>
          <a:xfrm>
            <a:off x="7008015" y="1152274"/>
            <a:ext cx="3694084" cy="3416320"/>
          </a:xfrm>
          <a:prstGeom prst="rect">
            <a:avLst/>
          </a:prstGeom>
        </p:spPr>
        <p:txBody>
          <a:bodyPr wrap="square">
            <a:spAutoFit/>
          </a:bodyPr>
          <a:lstStyle/>
          <a:p>
            <a:r>
              <a:rPr lang="en-GB" sz="2400" dirty="0">
                <a:latin typeface="Century Gothic" panose="020B0502020202020204" pitchFamily="34" charset="0"/>
              </a:rPr>
              <a:t>To ‘explain’ your answer should:</a:t>
            </a:r>
          </a:p>
          <a:p>
            <a:endParaRPr lang="en-GB" sz="2400" dirty="0">
              <a:latin typeface="Century Gothic" panose="020B0502020202020204" pitchFamily="34" charset="0"/>
            </a:endParaRPr>
          </a:p>
          <a:p>
            <a:pPr indent="-285750">
              <a:buFont typeface="Arial" panose="020B0604020202020204" pitchFamily="34" charset="0"/>
              <a:buChar char="•"/>
            </a:pPr>
            <a:r>
              <a:rPr lang="en-GB" sz="2400" dirty="0">
                <a:latin typeface="Century Gothic" panose="020B0502020202020204" pitchFamily="34" charset="0"/>
              </a:rPr>
              <a:t>Begin with a </a:t>
            </a:r>
            <a:r>
              <a:rPr lang="en-GB" sz="2400" b="1" dirty="0">
                <a:latin typeface="Century Gothic" panose="020B0502020202020204" pitchFamily="34" charset="0"/>
              </a:rPr>
              <a:t>scientific statement</a:t>
            </a:r>
            <a:r>
              <a:rPr lang="en-GB" sz="2400" dirty="0">
                <a:latin typeface="Century Gothic" panose="020B0502020202020204" pitchFamily="34" charset="0"/>
              </a:rPr>
              <a:t>. </a:t>
            </a:r>
          </a:p>
          <a:p>
            <a:pPr indent="-285750">
              <a:buFont typeface="Arial" panose="020B0604020202020204" pitchFamily="34" charset="0"/>
              <a:buChar char="•"/>
            </a:pPr>
            <a:r>
              <a:rPr lang="en-GB" sz="2400" dirty="0">
                <a:latin typeface="Century Gothic" panose="020B0502020202020204" pitchFamily="34" charset="0"/>
              </a:rPr>
              <a:t>Use ‘this means that’, ‘because’ or ‘so’ </a:t>
            </a:r>
            <a:r>
              <a:rPr lang="en-GB" sz="2400" b="1" dirty="0">
                <a:latin typeface="Century Gothic" panose="020B0502020202020204" pitchFamily="34" charset="0"/>
              </a:rPr>
              <a:t>to link your statement to the question</a:t>
            </a:r>
            <a:r>
              <a:rPr lang="en-GB" sz="2400" dirty="0">
                <a:latin typeface="Century Gothic" panose="020B0502020202020204" pitchFamily="34" charset="0"/>
              </a:rPr>
              <a:t>.</a:t>
            </a:r>
          </a:p>
        </p:txBody>
      </p:sp>
    </p:spTree>
    <p:extLst>
      <p:ext uri="{BB962C8B-B14F-4D97-AF65-F5344CB8AC3E}">
        <p14:creationId xmlns:p14="http://schemas.microsoft.com/office/powerpoint/2010/main" val="3480919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263957" y="136284"/>
            <a:ext cx="11116195" cy="703584"/>
          </a:xfrm>
        </p:spPr>
        <p:txBody>
          <a:bodyPr>
            <a:noAutofit/>
          </a:bodyPr>
          <a:lstStyle/>
          <a:p>
            <a:r>
              <a:rPr lang="en-GB" dirty="0">
                <a:latin typeface="Century Gothic" panose="020B0502020202020204" pitchFamily="34" charset="0"/>
              </a:rPr>
              <a:t>We: Explain using</a:t>
            </a:r>
            <a:r>
              <a:rPr lang="en-GB" i="1" dirty="0">
                <a:latin typeface="Century Gothic" panose="020B0502020202020204" pitchFamily="34" charset="0"/>
              </a:rPr>
              <a:t> scientific understanding to make something clear or state the reason for something happening</a:t>
            </a:r>
          </a:p>
        </p:txBody>
      </p:sp>
      <p:sp>
        <p:nvSpPr>
          <p:cNvPr id="6" name="TextBox 5">
            <a:extLst>
              <a:ext uri="{FF2B5EF4-FFF2-40B4-BE49-F238E27FC236}">
                <a16:creationId xmlns:a16="http://schemas.microsoft.com/office/drawing/2014/main" id="{738BD3D1-C602-476B-9ED5-198C26001B3D}"/>
              </a:ext>
            </a:extLst>
          </p:cNvPr>
          <p:cNvSpPr txBox="1"/>
          <p:nvPr/>
        </p:nvSpPr>
        <p:spPr>
          <a:xfrm>
            <a:off x="250069" y="1360475"/>
            <a:ext cx="6422606" cy="707886"/>
          </a:xfrm>
          <a:prstGeom prst="rect">
            <a:avLst/>
          </a:prstGeom>
          <a:noFill/>
          <a:ln>
            <a:noFill/>
          </a:ln>
        </p:spPr>
        <p:txBody>
          <a:bodyPr wrap="square" rtlCol="0">
            <a:spAutoFit/>
          </a:bodyPr>
          <a:lstStyle/>
          <a:p>
            <a:pPr>
              <a:spcBef>
                <a:spcPts val="1200"/>
              </a:spcBef>
            </a:pPr>
            <a:r>
              <a:rPr lang="en-GB" sz="2000" b="1" i="0" dirty="0">
                <a:solidFill>
                  <a:srgbClr val="009999"/>
                </a:solidFill>
                <a:effectLst/>
                <a:latin typeface="Century Gothic" panose="020B0502020202020204" pitchFamily="34" charset="0"/>
              </a:rPr>
              <a:t>Explain</a:t>
            </a:r>
            <a:r>
              <a:rPr lang="en-GB" sz="2000" b="0" i="0" dirty="0">
                <a:solidFill>
                  <a:srgbClr val="222222"/>
                </a:solidFill>
                <a:effectLst/>
                <a:latin typeface="Century Gothic" panose="020B0502020202020204" pitchFamily="34" charset="0"/>
              </a:rPr>
              <a:t> how deforestation can decrease biodiversity.</a:t>
            </a:r>
          </a:p>
        </p:txBody>
      </p:sp>
      <p:sp>
        <p:nvSpPr>
          <p:cNvPr id="7" name="TextBox 6">
            <a:extLst>
              <a:ext uri="{FF2B5EF4-FFF2-40B4-BE49-F238E27FC236}">
                <a16:creationId xmlns:a16="http://schemas.microsoft.com/office/drawing/2014/main" id="{B7A3DBB4-E61A-41DB-AB0D-ECE0B2A2E82B}"/>
              </a:ext>
            </a:extLst>
          </p:cNvPr>
          <p:cNvSpPr txBox="1"/>
          <p:nvPr/>
        </p:nvSpPr>
        <p:spPr>
          <a:xfrm>
            <a:off x="307815" y="2922261"/>
            <a:ext cx="6126851" cy="2062103"/>
          </a:xfrm>
          <a:prstGeom prst="rect">
            <a:avLst/>
          </a:prstGeom>
          <a:noFill/>
          <a:ln>
            <a:noFill/>
          </a:ln>
        </p:spPr>
        <p:txBody>
          <a:bodyPr wrap="square" rtlCol="0">
            <a:spAutoFit/>
          </a:bodyPr>
          <a:lstStyle/>
          <a:p>
            <a:pPr marL="285750" indent="-285750" algn="l">
              <a:spcAft>
                <a:spcPts val="0"/>
              </a:spcAft>
              <a:buFont typeface="Arial" panose="020B0604020202020204" pitchFamily="34" charset="0"/>
              <a:buChar char="•"/>
            </a:pPr>
            <a:r>
              <a:rPr lang="en-GB" sz="1600" dirty="0">
                <a:solidFill>
                  <a:schemeClr val="accent1"/>
                </a:solidFill>
                <a:latin typeface="Century Gothic" panose="020B0502020202020204" pitchFamily="34" charset="0"/>
              </a:rPr>
              <a:t>Loss of habitat for animals</a:t>
            </a:r>
          </a:p>
          <a:p>
            <a:pPr marL="285750" indent="-285750" algn="l">
              <a:spcAft>
                <a:spcPts val="0"/>
              </a:spcAft>
              <a:buFont typeface="Arial" panose="020B0604020202020204" pitchFamily="34" charset="0"/>
              <a:buChar char="•"/>
            </a:pPr>
            <a:r>
              <a:rPr lang="en-GB" sz="1600" dirty="0">
                <a:solidFill>
                  <a:schemeClr val="accent1"/>
                </a:solidFill>
                <a:latin typeface="Century Gothic" panose="020B0502020202020204" pitchFamily="34" charset="0"/>
              </a:rPr>
              <a:t>Less trees to absorb carbon dioxide by photosynthesis </a:t>
            </a:r>
          </a:p>
          <a:p>
            <a:pPr marL="285750" indent="-285750" algn="l">
              <a:spcAft>
                <a:spcPts val="0"/>
              </a:spcAft>
              <a:buFont typeface="Arial" panose="020B0604020202020204" pitchFamily="34" charset="0"/>
              <a:buChar char="•"/>
            </a:pPr>
            <a:r>
              <a:rPr lang="en-GB" sz="1600" b="0" i="0" dirty="0">
                <a:solidFill>
                  <a:schemeClr val="accent1"/>
                </a:solidFill>
                <a:effectLst/>
                <a:latin typeface="Century Gothic" panose="020B0502020202020204" pitchFamily="34" charset="0"/>
              </a:rPr>
              <a:t>This leads to a rise in carbon dioxide which causes global warming</a:t>
            </a:r>
          </a:p>
          <a:p>
            <a:pPr marL="285750" indent="-285750" algn="l">
              <a:spcAft>
                <a:spcPts val="0"/>
              </a:spcAft>
              <a:buFont typeface="Arial" panose="020B0604020202020204" pitchFamily="34" charset="0"/>
              <a:buChar char="•"/>
            </a:pPr>
            <a:r>
              <a:rPr lang="en-GB" sz="1600" dirty="0">
                <a:solidFill>
                  <a:schemeClr val="accent1"/>
                </a:solidFill>
                <a:latin typeface="Century Gothic" panose="020B0502020202020204" pitchFamily="34" charset="0"/>
              </a:rPr>
              <a:t>G</a:t>
            </a:r>
            <a:r>
              <a:rPr lang="en-GB" sz="1600" b="0" i="0" dirty="0">
                <a:solidFill>
                  <a:schemeClr val="accent1"/>
                </a:solidFill>
                <a:effectLst/>
                <a:latin typeface="Century Gothic" panose="020B0502020202020204" pitchFamily="34" charset="0"/>
              </a:rPr>
              <a:t>lobal warming causes extreme weather patterns</a:t>
            </a:r>
          </a:p>
          <a:p>
            <a:pPr marL="285750" indent="-285750" algn="l">
              <a:spcAft>
                <a:spcPts val="0"/>
              </a:spcAft>
              <a:buFont typeface="Arial" panose="020B0604020202020204" pitchFamily="34" charset="0"/>
              <a:buChar char="•"/>
            </a:pPr>
            <a:r>
              <a:rPr lang="en-GB" sz="1600" dirty="0">
                <a:solidFill>
                  <a:schemeClr val="accent1"/>
                </a:solidFill>
                <a:latin typeface="Century Gothic" panose="020B0502020202020204" pitchFamily="34" charset="0"/>
              </a:rPr>
              <a:t>This causes loss of habitat</a:t>
            </a:r>
          </a:p>
          <a:p>
            <a:pPr marL="285750" indent="-285750" algn="l">
              <a:spcAft>
                <a:spcPts val="0"/>
              </a:spcAft>
              <a:buFont typeface="Arial" panose="020B0604020202020204" pitchFamily="34" charset="0"/>
              <a:buChar char="•"/>
            </a:pPr>
            <a:r>
              <a:rPr lang="en-GB" sz="1600" b="0" i="0" dirty="0">
                <a:solidFill>
                  <a:schemeClr val="accent1"/>
                </a:solidFill>
                <a:effectLst/>
                <a:latin typeface="Century Gothic" panose="020B0502020202020204" pitchFamily="34" charset="0"/>
              </a:rPr>
              <a:t>And change in weather patterns which affect plant growth</a:t>
            </a:r>
          </a:p>
        </p:txBody>
      </p:sp>
      <p:pic>
        <p:nvPicPr>
          <p:cNvPr id="9" name="Picture 8" descr="Shape, arrow&#10;&#10;Description automatically generated">
            <a:extLst>
              <a:ext uri="{FF2B5EF4-FFF2-40B4-BE49-F238E27FC236}">
                <a16:creationId xmlns:a16="http://schemas.microsoft.com/office/drawing/2014/main" id="{5D69EB30-32DD-094C-AE1D-2FF7B9DDF3F9}"/>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10" name="TextBox 9">
            <a:extLst>
              <a:ext uri="{FF2B5EF4-FFF2-40B4-BE49-F238E27FC236}">
                <a16:creationId xmlns:a16="http://schemas.microsoft.com/office/drawing/2014/main" id="{5E18227F-DA61-6647-9DE3-5E3A23DC6BAB}"/>
              </a:ext>
            </a:extLst>
          </p:cNvPr>
          <p:cNvSpPr txBox="1"/>
          <p:nvPr/>
        </p:nvSpPr>
        <p:spPr>
          <a:xfrm>
            <a:off x="218037" y="1052938"/>
            <a:ext cx="2489414"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Example question:</a:t>
            </a:r>
          </a:p>
        </p:txBody>
      </p:sp>
      <p:sp>
        <p:nvSpPr>
          <p:cNvPr id="11" name="TextBox 10">
            <a:extLst>
              <a:ext uri="{FF2B5EF4-FFF2-40B4-BE49-F238E27FC236}">
                <a16:creationId xmlns:a16="http://schemas.microsoft.com/office/drawing/2014/main" id="{DD7525C3-BC91-8645-85A8-17D602AD2765}"/>
              </a:ext>
            </a:extLst>
          </p:cNvPr>
          <p:cNvSpPr txBox="1"/>
          <p:nvPr/>
        </p:nvSpPr>
        <p:spPr>
          <a:xfrm>
            <a:off x="218037" y="2428312"/>
            <a:ext cx="2339513"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Model answer:</a:t>
            </a:r>
          </a:p>
        </p:txBody>
      </p:sp>
      <p:sp>
        <p:nvSpPr>
          <p:cNvPr id="2" name="Rectangle 1">
            <a:extLst>
              <a:ext uri="{FF2B5EF4-FFF2-40B4-BE49-F238E27FC236}">
                <a16:creationId xmlns:a16="http://schemas.microsoft.com/office/drawing/2014/main" id="{4E956AFC-6BBA-6145-846E-490D81754052}"/>
              </a:ext>
            </a:extLst>
          </p:cNvPr>
          <p:cNvSpPr/>
          <p:nvPr/>
        </p:nvSpPr>
        <p:spPr>
          <a:xfrm>
            <a:off x="7566815" y="966007"/>
            <a:ext cx="3694084" cy="3416320"/>
          </a:xfrm>
          <a:prstGeom prst="rect">
            <a:avLst/>
          </a:prstGeom>
        </p:spPr>
        <p:txBody>
          <a:bodyPr wrap="square">
            <a:spAutoFit/>
          </a:bodyPr>
          <a:lstStyle/>
          <a:p>
            <a:r>
              <a:rPr lang="en-GB" sz="2400" dirty="0">
                <a:latin typeface="Century Gothic" panose="020B0502020202020204" pitchFamily="34" charset="0"/>
              </a:rPr>
              <a:t>To ‘explain’ your answer should:</a:t>
            </a:r>
          </a:p>
          <a:p>
            <a:endParaRPr lang="en-GB" sz="2400" dirty="0">
              <a:latin typeface="Century Gothic" panose="020B0502020202020204" pitchFamily="34" charset="0"/>
            </a:endParaRPr>
          </a:p>
          <a:p>
            <a:pPr indent="-285750">
              <a:buFont typeface="Arial" panose="020B0604020202020204" pitchFamily="34" charset="0"/>
              <a:buChar char="•"/>
            </a:pPr>
            <a:r>
              <a:rPr lang="en-GB" sz="2400" dirty="0">
                <a:latin typeface="Century Gothic" panose="020B0502020202020204" pitchFamily="34" charset="0"/>
              </a:rPr>
              <a:t>Begin with a </a:t>
            </a:r>
            <a:r>
              <a:rPr lang="en-GB" sz="2400" b="1" dirty="0">
                <a:latin typeface="Century Gothic" panose="020B0502020202020204" pitchFamily="34" charset="0"/>
              </a:rPr>
              <a:t>scientific statement</a:t>
            </a:r>
            <a:r>
              <a:rPr lang="en-GB" sz="2400" dirty="0">
                <a:latin typeface="Century Gothic" panose="020B0502020202020204" pitchFamily="34" charset="0"/>
              </a:rPr>
              <a:t>. </a:t>
            </a:r>
          </a:p>
          <a:p>
            <a:pPr indent="-285750">
              <a:buFont typeface="Arial" panose="020B0604020202020204" pitchFamily="34" charset="0"/>
              <a:buChar char="•"/>
            </a:pPr>
            <a:r>
              <a:rPr lang="en-GB" sz="2400" dirty="0">
                <a:latin typeface="Century Gothic" panose="020B0502020202020204" pitchFamily="34" charset="0"/>
              </a:rPr>
              <a:t>Use ‘this means that’, ‘because’ or ‘so’ </a:t>
            </a:r>
            <a:r>
              <a:rPr lang="en-GB" sz="2400" b="1" dirty="0">
                <a:latin typeface="Century Gothic" panose="020B0502020202020204" pitchFamily="34" charset="0"/>
              </a:rPr>
              <a:t>to link your statement to the question</a:t>
            </a:r>
            <a:r>
              <a:rPr lang="en-GB" sz="2400" dirty="0">
                <a:latin typeface="Century Gothic" panose="020B0502020202020204" pitchFamily="34" charset="0"/>
              </a:rPr>
              <a:t>.</a:t>
            </a:r>
          </a:p>
        </p:txBody>
      </p:sp>
    </p:spTree>
    <p:extLst>
      <p:ext uri="{BB962C8B-B14F-4D97-AF65-F5344CB8AC3E}">
        <p14:creationId xmlns:p14="http://schemas.microsoft.com/office/powerpoint/2010/main" val="35888919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263957" y="136284"/>
            <a:ext cx="11116195" cy="703584"/>
          </a:xfrm>
        </p:spPr>
        <p:txBody>
          <a:bodyPr>
            <a:noAutofit/>
          </a:bodyPr>
          <a:lstStyle/>
          <a:p>
            <a:r>
              <a:rPr lang="en-GB" dirty="0">
                <a:latin typeface="Century Gothic" panose="020B0502020202020204" pitchFamily="34" charset="0"/>
              </a:rPr>
              <a:t>You: Explain using</a:t>
            </a:r>
            <a:r>
              <a:rPr lang="en-GB" i="1" dirty="0">
                <a:latin typeface="Century Gothic" panose="020B0502020202020204" pitchFamily="34" charset="0"/>
              </a:rPr>
              <a:t> scientific understanding to make something clear or state the reason for something happening</a:t>
            </a:r>
          </a:p>
        </p:txBody>
      </p:sp>
      <p:sp>
        <p:nvSpPr>
          <p:cNvPr id="6" name="TextBox 5">
            <a:extLst>
              <a:ext uri="{FF2B5EF4-FFF2-40B4-BE49-F238E27FC236}">
                <a16:creationId xmlns:a16="http://schemas.microsoft.com/office/drawing/2014/main" id="{738BD3D1-C602-476B-9ED5-198C26001B3D}"/>
              </a:ext>
            </a:extLst>
          </p:cNvPr>
          <p:cNvSpPr txBox="1"/>
          <p:nvPr/>
        </p:nvSpPr>
        <p:spPr>
          <a:xfrm>
            <a:off x="250069" y="1360475"/>
            <a:ext cx="6422606" cy="400110"/>
          </a:xfrm>
          <a:prstGeom prst="rect">
            <a:avLst/>
          </a:prstGeom>
          <a:noFill/>
          <a:ln>
            <a:noFill/>
          </a:ln>
        </p:spPr>
        <p:txBody>
          <a:bodyPr wrap="square" rtlCol="0">
            <a:spAutoFit/>
          </a:bodyPr>
          <a:lstStyle/>
          <a:p>
            <a:pPr>
              <a:spcBef>
                <a:spcPts val="1200"/>
              </a:spcBef>
            </a:pPr>
            <a:r>
              <a:rPr lang="en-GB" sz="2000" b="1" i="0" dirty="0">
                <a:solidFill>
                  <a:srgbClr val="009999"/>
                </a:solidFill>
                <a:effectLst/>
                <a:latin typeface="Century Gothic" panose="020B0502020202020204" pitchFamily="34" charset="0"/>
              </a:rPr>
              <a:t>Explain</a:t>
            </a:r>
            <a:r>
              <a:rPr lang="en-GB" sz="2000" b="0" i="0" dirty="0">
                <a:solidFill>
                  <a:srgbClr val="222222"/>
                </a:solidFill>
                <a:effectLst/>
                <a:latin typeface="Century Gothic" panose="020B0502020202020204" pitchFamily="34" charset="0"/>
              </a:rPr>
              <a:t> how landfill sites can decrease biodiversity.</a:t>
            </a:r>
          </a:p>
        </p:txBody>
      </p:sp>
      <p:sp>
        <p:nvSpPr>
          <p:cNvPr id="7" name="TextBox 6">
            <a:extLst>
              <a:ext uri="{FF2B5EF4-FFF2-40B4-BE49-F238E27FC236}">
                <a16:creationId xmlns:a16="http://schemas.microsoft.com/office/drawing/2014/main" id="{B7A3DBB4-E61A-41DB-AB0D-ECE0B2A2E82B}"/>
              </a:ext>
            </a:extLst>
          </p:cNvPr>
          <p:cNvSpPr txBox="1"/>
          <p:nvPr/>
        </p:nvSpPr>
        <p:spPr>
          <a:xfrm>
            <a:off x="290882" y="2905327"/>
            <a:ext cx="6313118" cy="1754326"/>
          </a:xfrm>
          <a:prstGeom prst="rect">
            <a:avLst/>
          </a:prstGeom>
          <a:noFill/>
          <a:ln>
            <a:noFill/>
          </a:ln>
        </p:spPr>
        <p:txBody>
          <a:bodyPr wrap="square" rtlCol="0">
            <a:spAutoFit/>
          </a:bodyPr>
          <a:lstStyle/>
          <a:p>
            <a:pPr marL="285750" indent="-285750" algn="l">
              <a:spcAft>
                <a:spcPts val="0"/>
              </a:spcAft>
              <a:buFont typeface="Arial" panose="020B0604020202020204" pitchFamily="34" charset="0"/>
              <a:buChar char="•"/>
            </a:pPr>
            <a:r>
              <a:rPr lang="en-GB" dirty="0">
                <a:solidFill>
                  <a:schemeClr val="accent1"/>
                </a:solidFill>
                <a:latin typeface="Century Gothic" panose="020B0502020202020204" pitchFamily="34" charset="0"/>
              </a:rPr>
              <a:t>Landfill sites take up space</a:t>
            </a:r>
          </a:p>
          <a:p>
            <a:pPr marL="285750" indent="-285750" algn="l">
              <a:spcAft>
                <a:spcPts val="0"/>
              </a:spcAft>
              <a:buFont typeface="Arial" panose="020B0604020202020204" pitchFamily="34" charset="0"/>
              <a:buChar char="•"/>
            </a:pPr>
            <a:r>
              <a:rPr lang="en-GB" b="0" i="0" dirty="0">
                <a:solidFill>
                  <a:schemeClr val="accent1"/>
                </a:solidFill>
                <a:effectLst/>
                <a:latin typeface="Century Gothic" panose="020B0502020202020204" pitchFamily="34" charset="0"/>
              </a:rPr>
              <a:t>This causes habitat loss</a:t>
            </a:r>
          </a:p>
          <a:p>
            <a:pPr marL="285750" indent="-285750" algn="l">
              <a:spcAft>
                <a:spcPts val="0"/>
              </a:spcAft>
              <a:buFont typeface="Arial" panose="020B0604020202020204" pitchFamily="34" charset="0"/>
              <a:buChar char="•"/>
            </a:pPr>
            <a:endParaRPr lang="en-GB" dirty="0">
              <a:solidFill>
                <a:schemeClr val="accent1"/>
              </a:solidFill>
              <a:latin typeface="Century Gothic" panose="020B0502020202020204" pitchFamily="34" charset="0"/>
            </a:endParaRPr>
          </a:p>
          <a:p>
            <a:pPr marL="285750" indent="-285750" algn="l">
              <a:spcAft>
                <a:spcPts val="0"/>
              </a:spcAft>
              <a:buFont typeface="Arial" panose="020B0604020202020204" pitchFamily="34" charset="0"/>
              <a:buChar char="•"/>
            </a:pPr>
            <a:r>
              <a:rPr lang="en-GB" b="0" i="0" dirty="0">
                <a:solidFill>
                  <a:schemeClr val="accent1"/>
                </a:solidFill>
                <a:effectLst/>
                <a:latin typeface="Century Gothic" panose="020B0502020202020204" pitchFamily="34" charset="0"/>
              </a:rPr>
              <a:t>Landfill sites can cause water pollution in nearby rivers/lakes</a:t>
            </a:r>
          </a:p>
          <a:p>
            <a:pPr marL="285750" indent="-285750" algn="l">
              <a:spcAft>
                <a:spcPts val="0"/>
              </a:spcAft>
              <a:buFont typeface="Arial" panose="020B0604020202020204" pitchFamily="34" charset="0"/>
              <a:buChar char="•"/>
            </a:pPr>
            <a:r>
              <a:rPr lang="en-GB" dirty="0">
                <a:solidFill>
                  <a:schemeClr val="accent1"/>
                </a:solidFill>
                <a:latin typeface="Century Gothic" panose="020B0502020202020204" pitchFamily="34" charset="0"/>
              </a:rPr>
              <a:t>This can damage habitat for aquatic life</a:t>
            </a:r>
            <a:endParaRPr lang="en-GB" b="0" i="0" dirty="0">
              <a:solidFill>
                <a:schemeClr val="accent1"/>
              </a:solidFill>
              <a:effectLst/>
              <a:latin typeface="Century Gothic" panose="020B0502020202020204" pitchFamily="34" charset="0"/>
            </a:endParaRPr>
          </a:p>
        </p:txBody>
      </p:sp>
      <p:pic>
        <p:nvPicPr>
          <p:cNvPr id="9" name="Picture 8" descr="Shape, arrow&#10;&#10;Description automatically generated">
            <a:extLst>
              <a:ext uri="{FF2B5EF4-FFF2-40B4-BE49-F238E27FC236}">
                <a16:creationId xmlns:a16="http://schemas.microsoft.com/office/drawing/2014/main" id="{5D69EB30-32DD-094C-AE1D-2FF7B9DDF3F9}"/>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10" name="TextBox 9">
            <a:extLst>
              <a:ext uri="{FF2B5EF4-FFF2-40B4-BE49-F238E27FC236}">
                <a16:creationId xmlns:a16="http://schemas.microsoft.com/office/drawing/2014/main" id="{5E18227F-DA61-6647-9DE3-5E3A23DC6BAB}"/>
              </a:ext>
            </a:extLst>
          </p:cNvPr>
          <p:cNvSpPr txBox="1"/>
          <p:nvPr/>
        </p:nvSpPr>
        <p:spPr>
          <a:xfrm>
            <a:off x="218037" y="1052938"/>
            <a:ext cx="2489414"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Example question:</a:t>
            </a:r>
          </a:p>
        </p:txBody>
      </p:sp>
      <p:sp>
        <p:nvSpPr>
          <p:cNvPr id="11" name="TextBox 10">
            <a:extLst>
              <a:ext uri="{FF2B5EF4-FFF2-40B4-BE49-F238E27FC236}">
                <a16:creationId xmlns:a16="http://schemas.microsoft.com/office/drawing/2014/main" id="{DD7525C3-BC91-8645-85A8-17D602AD2765}"/>
              </a:ext>
            </a:extLst>
          </p:cNvPr>
          <p:cNvSpPr txBox="1"/>
          <p:nvPr/>
        </p:nvSpPr>
        <p:spPr>
          <a:xfrm>
            <a:off x="218037" y="2428312"/>
            <a:ext cx="2339513"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Model answer:</a:t>
            </a:r>
          </a:p>
        </p:txBody>
      </p:sp>
      <p:sp>
        <p:nvSpPr>
          <p:cNvPr id="2" name="Rectangle 1">
            <a:extLst>
              <a:ext uri="{FF2B5EF4-FFF2-40B4-BE49-F238E27FC236}">
                <a16:creationId xmlns:a16="http://schemas.microsoft.com/office/drawing/2014/main" id="{4E956AFC-6BBA-6145-846E-490D81754052}"/>
              </a:ext>
            </a:extLst>
          </p:cNvPr>
          <p:cNvSpPr/>
          <p:nvPr/>
        </p:nvSpPr>
        <p:spPr>
          <a:xfrm>
            <a:off x="7566815" y="966007"/>
            <a:ext cx="3694084" cy="3416320"/>
          </a:xfrm>
          <a:prstGeom prst="rect">
            <a:avLst/>
          </a:prstGeom>
        </p:spPr>
        <p:txBody>
          <a:bodyPr wrap="square">
            <a:spAutoFit/>
          </a:bodyPr>
          <a:lstStyle/>
          <a:p>
            <a:r>
              <a:rPr lang="en-GB" sz="2400" dirty="0">
                <a:latin typeface="Century Gothic" panose="020B0502020202020204" pitchFamily="34" charset="0"/>
              </a:rPr>
              <a:t>To ‘explain’ your answer should:</a:t>
            </a:r>
          </a:p>
          <a:p>
            <a:endParaRPr lang="en-GB" sz="2400" dirty="0">
              <a:latin typeface="Century Gothic" panose="020B0502020202020204" pitchFamily="34" charset="0"/>
            </a:endParaRPr>
          </a:p>
          <a:p>
            <a:pPr indent="-285750">
              <a:buFont typeface="Arial" panose="020B0604020202020204" pitchFamily="34" charset="0"/>
              <a:buChar char="•"/>
            </a:pPr>
            <a:r>
              <a:rPr lang="en-GB" sz="2400" dirty="0">
                <a:latin typeface="Century Gothic" panose="020B0502020202020204" pitchFamily="34" charset="0"/>
              </a:rPr>
              <a:t>Begin with a </a:t>
            </a:r>
            <a:r>
              <a:rPr lang="en-GB" sz="2400" b="1" dirty="0">
                <a:latin typeface="Century Gothic" panose="020B0502020202020204" pitchFamily="34" charset="0"/>
              </a:rPr>
              <a:t>scientific statement</a:t>
            </a:r>
            <a:r>
              <a:rPr lang="en-GB" sz="2400" dirty="0">
                <a:latin typeface="Century Gothic" panose="020B0502020202020204" pitchFamily="34" charset="0"/>
              </a:rPr>
              <a:t>. </a:t>
            </a:r>
          </a:p>
          <a:p>
            <a:pPr indent="-285750">
              <a:buFont typeface="Arial" panose="020B0604020202020204" pitchFamily="34" charset="0"/>
              <a:buChar char="•"/>
            </a:pPr>
            <a:r>
              <a:rPr lang="en-GB" sz="2400" dirty="0">
                <a:latin typeface="Century Gothic" panose="020B0502020202020204" pitchFamily="34" charset="0"/>
              </a:rPr>
              <a:t>Use ‘this means that’, ‘because’ or ‘so’ </a:t>
            </a:r>
            <a:r>
              <a:rPr lang="en-GB" sz="2400" b="1" dirty="0">
                <a:latin typeface="Century Gothic" panose="020B0502020202020204" pitchFamily="34" charset="0"/>
              </a:rPr>
              <a:t>to link your statement to the question</a:t>
            </a:r>
            <a:r>
              <a:rPr lang="en-GB" sz="2400" dirty="0">
                <a:latin typeface="Century Gothic" panose="020B0502020202020204" pitchFamily="34" charset="0"/>
              </a:rPr>
              <a:t>.</a:t>
            </a:r>
          </a:p>
        </p:txBody>
      </p:sp>
    </p:spTree>
    <p:extLst>
      <p:ext uri="{BB962C8B-B14F-4D97-AF65-F5344CB8AC3E}">
        <p14:creationId xmlns:p14="http://schemas.microsoft.com/office/powerpoint/2010/main" val="1989078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69CBCD27-F1C7-47A3-B3D4-F27814505ECA}"/>
              </a:ext>
            </a:extLst>
          </p:cNvPr>
          <p:cNvSpPr>
            <a:spLocks noGrp="1"/>
          </p:cNvSpPr>
          <p:nvPr>
            <p:ph type="title"/>
          </p:nvPr>
        </p:nvSpPr>
        <p:spPr/>
        <p:txBody>
          <a:bodyPr/>
          <a:lstStyle/>
          <a:p>
            <a:r>
              <a:rPr lang="en-GB" dirty="0">
                <a:latin typeface="Century Gothic" panose="020B0502020202020204" pitchFamily="34" charset="0"/>
              </a:rPr>
              <a:t>Interpreting data</a:t>
            </a:r>
          </a:p>
        </p:txBody>
      </p:sp>
      <p:sp>
        <p:nvSpPr>
          <p:cNvPr id="4" name="TextBox 3">
            <a:extLst>
              <a:ext uri="{FF2B5EF4-FFF2-40B4-BE49-F238E27FC236}">
                <a16:creationId xmlns:a16="http://schemas.microsoft.com/office/drawing/2014/main" id="{31EA5B3B-1254-469E-8DE3-1BFF2F02A24F}"/>
              </a:ext>
            </a:extLst>
          </p:cNvPr>
          <p:cNvSpPr txBox="1"/>
          <p:nvPr/>
        </p:nvSpPr>
        <p:spPr>
          <a:xfrm>
            <a:off x="323831" y="3903345"/>
            <a:ext cx="10619999" cy="3323987"/>
          </a:xfrm>
          <a:prstGeom prst="rect">
            <a:avLst/>
          </a:prstGeom>
          <a:noFill/>
        </p:spPr>
        <p:txBody>
          <a:bodyPr wrap="square" lIns="0" tIns="0" rIns="0" bIns="0" rtlCol="0">
            <a:spAutoFit/>
          </a:bodyPr>
          <a:lstStyle/>
          <a:p>
            <a:r>
              <a:rPr lang="en-GB" sz="2400" dirty="0">
                <a:latin typeface="Century Gothic" panose="020B0502020202020204" pitchFamily="34" charset="0"/>
              </a:rPr>
              <a:t>Use the data from that table above to answer the following questions:</a:t>
            </a:r>
          </a:p>
          <a:p>
            <a:endParaRPr lang="en-GB" sz="2400" dirty="0">
              <a:latin typeface="Century Gothic" panose="020B0502020202020204" pitchFamily="34" charset="0"/>
            </a:endParaRPr>
          </a:p>
          <a:p>
            <a:pPr marL="457200" indent="-457200">
              <a:buFont typeface="+mj-lt"/>
              <a:buAutoNum type="alphaLcPeriod"/>
            </a:pPr>
            <a:r>
              <a:rPr lang="en-GB" sz="2400" dirty="0">
                <a:latin typeface="Century Gothic" panose="020B0502020202020204" pitchFamily="34" charset="0"/>
              </a:rPr>
              <a:t>Describe the deforestation rates between 2010 and 2017.</a:t>
            </a:r>
          </a:p>
          <a:p>
            <a:pPr marL="457200" indent="-457200">
              <a:buFont typeface="+mj-lt"/>
              <a:buAutoNum type="alphaLcPeriod"/>
            </a:pPr>
            <a:r>
              <a:rPr lang="en-GB" sz="2400" dirty="0">
                <a:latin typeface="Century Gothic" panose="020B0502020202020204" pitchFamily="34" charset="0"/>
              </a:rPr>
              <a:t>How could this affect the biodiversity of the Brazilian rainforest?</a:t>
            </a:r>
          </a:p>
          <a:p>
            <a:pPr marL="457200" indent="-457200">
              <a:buFont typeface="+mj-lt"/>
              <a:buAutoNum type="alphaLcPeriod"/>
            </a:pPr>
            <a:r>
              <a:rPr lang="en-GB" sz="2400" dirty="0">
                <a:latin typeface="Century Gothic" panose="020B0502020202020204" pitchFamily="34" charset="0"/>
              </a:rPr>
              <a:t>Explain whether this data allows you to make an accurate conclusion about the change in deforestation rate. </a:t>
            </a:r>
          </a:p>
          <a:p>
            <a:pPr marL="457200" indent="-457200">
              <a:buFont typeface="+mj-lt"/>
              <a:buAutoNum type="alphaLcPeriod"/>
            </a:pPr>
            <a:r>
              <a:rPr lang="en-GB" sz="2400" dirty="0">
                <a:latin typeface="Century Gothic" panose="020B0502020202020204" pitchFamily="34" charset="0"/>
              </a:rPr>
              <a:t>How could the accuracy of this data be increased?</a:t>
            </a:r>
          </a:p>
          <a:p>
            <a:endParaRPr lang="en-GB" sz="2400" dirty="0">
              <a:latin typeface="Century Gothic" panose="020B0502020202020204" pitchFamily="34" charset="0"/>
            </a:endParaRPr>
          </a:p>
          <a:p>
            <a:endParaRPr lang="en-GB" sz="2400" dirty="0">
              <a:latin typeface="Century Gothic" panose="020B0502020202020204" pitchFamily="34" charset="0"/>
            </a:endParaRPr>
          </a:p>
        </p:txBody>
      </p:sp>
      <p:graphicFrame>
        <p:nvGraphicFramePr>
          <p:cNvPr id="5" name="Table 4">
            <a:extLst>
              <a:ext uri="{FF2B5EF4-FFF2-40B4-BE49-F238E27FC236}">
                <a16:creationId xmlns:a16="http://schemas.microsoft.com/office/drawing/2014/main" id="{124A38DD-2233-45C7-95DE-F4DA4353DEEB}"/>
              </a:ext>
            </a:extLst>
          </p:cNvPr>
          <p:cNvGraphicFramePr>
            <a:graphicFrameLocks noGrp="1"/>
          </p:cNvGraphicFramePr>
          <p:nvPr>
            <p:extLst>
              <p:ext uri="{D42A27DB-BD31-4B8C-83A1-F6EECF244321}">
                <p14:modId xmlns:p14="http://schemas.microsoft.com/office/powerpoint/2010/main" val="1190501578"/>
              </p:ext>
            </p:extLst>
          </p:nvPr>
        </p:nvGraphicFramePr>
        <p:xfrm>
          <a:off x="2074779" y="992382"/>
          <a:ext cx="7935495" cy="2276421"/>
        </p:xfrm>
        <a:graphic>
          <a:graphicData uri="http://schemas.openxmlformats.org/drawingml/2006/table">
            <a:tbl>
              <a:tblPr firstRow="1" bandRow="1">
                <a:tableStyleId>{5940675A-B579-460E-94D1-54222C63F5DA}</a:tableStyleId>
              </a:tblPr>
              <a:tblGrid>
                <a:gridCol w="3112993">
                  <a:extLst>
                    <a:ext uri="{9D8B030D-6E8A-4147-A177-3AD203B41FA5}">
                      <a16:colId xmlns:a16="http://schemas.microsoft.com/office/drawing/2014/main" val="2791603626"/>
                    </a:ext>
                  </a:extLst>
                </a:gridCol>
                <a:gridCol w="4822502">
                  <a:extLst>
                    <a:ext uri="{9D8B030D-6E8A-4147-A177-3AD203B41FA5}">
                      <a16:colId xmlns:a16="http://schemas.microsoft.com/office/drawing/2014/main" val="1244069215"/>
                    </a:ext>
                  </a:extLst>
                </a:gridCol>
              </a:tblGrid>
              <a:tr h="682369">
                <a:tc>
                  <a:txBody>
                    <a:bodyPr/>
                    <a:lstStyle/>
                    <a:p>
                      <a:pPr algn="ctr"/>
                      <a:r>
                        <a:rPr lang="en-GB" sz="2400" b="1">
                          <a:latin typeface="Century Gothic" panose="020B0502020202020204" pitchFamily="34" charset="0"/>
                        </a:rPr>
                        <a:t>Year</a:t>
                      </a:r>
                    </a:p>
                  </a:txBody>
                  <a:tcPr/>
                </a:tc>
                <a:tc>
                  <a:txBody>
                    <a:bodyPr/>
                    <a:lstStyle/>
                    <a:p>
                      <a:pPr algn="ctr"/>
                      <a:r>
                        <a:rPr lang="en-GB" sz="2400" b="1" dirty="0">
                          <a:latin typeface="Century Gothic" panose="020B0502020202020204" pitchFamily="34" charset="0"/>
                        </a:rPr>
                        <a:t>Estimated Amazon Deforestation Rate (km</a:t>
                      </a:r>
                      <a:r>
                        <a:rPr lang="en-GB" sz="2400" b="1" baseline="30000" dirty="0">
                          <a:latin typeface="Century Gothic" panose="020B0502020202020204" pitchFamily="34" charset="0"/>
                        </a:rPr>
                        <a:t>2/</a:t>
                      </a:r>
                      <a:r>
                        <a:rPr lang="en-GB" sz="2400" b="1" baseline="0" dirty="0">
                          <a:latin typeface="Century Gothic" panose="020B0502020202020204" pitchFamily="34" charset="0"/>
                        </a:rPr>
                        <a:t>year)</a:t>
                      </a:r>
                      <a:endParaRPr lang="en-GB" sz="2400" b="1" dirty="0">
                        <a:latin typeface="Century Gothic" panose="020B0502020202020204" pitchFamily="34" charset="0"/>
                      </a:endParaRPr>
                    </a:p>
                  </a:txBody>
                  <a:tcPr/>
                </a:tc>
                <a:extLst>
                  <a:ext uri="{0D108BD9-81ED-4DB2-BD59-A6C34878D82A}">
                    <a16:rowId xmlns:a16="http://schemas.microsoft.com/office/drawing/2014/main" val="2998653209"/>
                  </a:ext>
                </a:extLst>
              </a:tr>
              <a:tr h="484487">
                <a:tc>
                  <a:txBody>
                    <a:bodyPr/>
                    <a:lstStyle/>
                    <a:p>
                      <a:pPr algn="ctr"/>
                      <a:r>
                        <a:rPr lang="en-GB" sz="2400" dirty="0">
                          <a:latin typeface="Century Gothic" panose="020B0502020202020204" pitchFamily="34" charset="0"/>
                        </a:rPr>
                        <a:t>2010</a:t>
                      </a:r>
                    </a:p>
                  </a:txBody>
                  <a:tcPr/>
                </a:tc>
                <a:tc>
                  <a:txBody>
                    <a:bodyPr/>
                    <a:lstStyle/>
                    <a:p>
                      <a:pPr algn="ctr"/>
                      <a:r>
                        <a:rPr lang="en-GB" sz="2400">
                          <a:latin typeface="Century Gothic" panose="020B0502020202020204" pitchFamily="34" charset="0"/>
                        </a:rPr>
                        <a:t>6400</a:t>
                      </a:r>
                    </a:p>
                  </a:txBody>
                  <a:tcPr/>
                </a:tc>
                <a:extLst>
                  <a:ext uri="{0D108BD9-81ED-4DB2-BD59-A6C34878D82A}">
                    <a16:rowId xmlns:a16="http://schemas.microsoft.com/office/drawing/2014/main" val="3371568522"/>
                  </a:ext>
                </a:extLst>
              </a:tr>
              <a:tr h="484487">
                <a:tc>
                  <a:txBody>
                    <a:bodyPr/>
                    <a:lstStyle/>
                    <a:p>
                      <a:pPr algn="ctr"/>
                      <a:r>
                        <a:rPr lang="en-GB" sz="2400">
                          <a:latin typeface="Century Gothic" panose="020B0502020202020204" pitchFamily="34" charset="0"/>
                        </a:rPr>
                        <a:t>2016</a:t>
                      </a:r>
                    </a:p>
                  </a:txBody>
                  <a:tcPr/>
                </a:tc>
                <a:tc>
                  <a:txBody>
                    <a:bodyPr/>
                    <a:lstStyle/>
                    <a:p>
                      <a:pPr algn="ctr"/>
                      <a:r>
                        <a:rPr lang="en-GB" sz="2400">
                          <a:latin typeface="Century Gothic" panose="020B0502020202020204" pitchFamily="34" charset="0"/>
                        </a:rPr>
                        <a:t>7800</a:t>
                      </a:r>
                    </a:p>
                  </a:txBody>
                  <a:tcPr/>
                </a:tc>
                <a:extLst>
                  <a:ext uri="{0D108BD9-81ED-4DB2-BD59-A6C34878D82A}">
                    <a16:rowId xmlns:a16="http://schemas.microsoft.com/office/drawing/2014/main" val="2255365713"/>
                  </a:ext>
                </a:extLst>
              </a:tr>
              <a:tr h="484487">
                <a:tc>
                  <a:txBody>
                    <a:bodyPr/>
                    <a:lstStyle/>
                    <a:p>
                      <a:pPr algn="ctr"/>
                      <a:r>
                        <a:rPr lang="en-GB" sz="2400">
                          <a:latin typeface="Century Gothic" panose="020B0502020202020204" pitchFamily="34" charset="0"/>
                        </a:rPr>
                        <a:t>2017</a:t>
                      </a:r>
                    </a:p>
                  </a:txBody>
                  <a:tcPr/>
                </a:tc>
                <a:tc>
                  <a:txBody>
                    <a:bodyPr/>
                    <a:lstStyle/>
                    <a:p>
                      <a:pPr algn="ctr"/>
                      <a:r>
                        <a:rPr lang="en-GB" sz="2400" dirty="0">
                          <a:latin typeface="Century Gothic" panose="020B0502020202020204" pitchFamily="34" charset="0"/>
                        </a:rPr>
                        <a:t>6700</a:t>
                      </a:r>
                    </a:p>
                  </a:txBody>
                  <a:tcPr/>
                </a:tc>
                <a:extLst>
                  <a:ext uri="{0D108BD9-81ED-4DB2-BD59-A6C34878D82A}">
                    <a16:rowId xmlns:a16="http://schemas.microsoft.com/office/drawing/2014/main" val="3797157093"/>
                  </a:ext>
                </a:extLst>
              </a:tr>
            </a:tbl>
          </a:graphicData>
        </a:graphic>
      </p:graphicFrame>
    </p:spTree>
    <p:extLst>
      <p:ext uri="{BB962C8B-B14F-4D97-AF65-F5344CB8AC3E}">
        <p14:creationId xmlns:p14="http://schemas.microsoft.com/office/powerpoint/2010/main" val="7797768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EE5E6-8E21-4B42-8E62-54ADA907794E}"/>
              </a:ext>
            </a:extLst>
          </p:cNvPr>
          <p:cNvSpPr>
            <a:spLocks noGrp="1"/>
          </p:cNvSpPr>
          <p:nvPr>
            <p:ph type="title"/>
          </p:nvPr>
        </p:nvSpPr>
        <p:spPr/>
        <p:txBody>
          <a:bodyPr/>
          <a:lstStyle/>
          <a:p>
            <a:r>
              <a:rPr lang="en-US" u="sng" dirty="0">
                <a:latin typeface="Century Gothic" panose="020B0502020202020204" pitchFamily="34" charset="0"/>
              </a:rPr>
              <a:t>How Humans Affect Biodiversity</a:t>
            </a:r>
          </a:p>
        </p:txBody>
      </p:sp>
      <p:pic>
        <p:nvPicPr>
          <p:cNvPr id="3" name="Picture 2">
            <a:extLst>
              <a:ext uri="{FF2B5EF4-FFF2-40B4-BE49-F238E27FC236}">
                <a16:creationId xmlns:a16="http://schemas.microsoft.com/office/drawing/2014/main" id="{05DCA330-6BB3-FD45-B0A9-B504FCD18275}"/>
              </a:ext>
            </a:extLst>
          </p:cNvPr>
          <p:cNvPicPr>
            <a:picLocks noChangeAspect="1"/>
          </p:cNvPicPr>
          <p:nvPr/>
        </p:nvPicPr>
        <p:blipFill>
          <a:blip r:embed="rId3"/>
          <a:stretch>
            <a:fillRect/>
          </a:stretch>
        </p:blipFill>
        <p:spPr>
          <a:xfrm>
            <a:off x="10486180" y="5511662"/>
            <a:ext cx="1054990" cy="1087802"/>
          </a:xfrm>
          <a:prstGeom prst="rect">
            <a:avLst/>
          </a:prstGeom>
        </p:spPr>
      </p:pic>
      <p:sp>
        <p:nvSpPr>
          <p:cNvPr id="4" name="TextBox 3">
            <a:extLst>
              <a:ext uri="{FF2B5EF4-FFF2-40B4-BE49-F238E27FC236}">
                <a16:creationId xmlns:a16="http://schemas.microsoft.com/office/drawing/2014/main" id="{C9DAE09F-7B34-1544-BA11-E65A4E5E0B9C}"/>
              </a:ext>
            </a:extLst>
          </p:cNvPr>
          <p:cNvSpPr txBox="1"/>
          <p:nvPr/>
        </p:nvSpPr>
        <p:spPr>
          <a:xfrm>
            <a:off x="540000" y="1059486"/>
            <a:ext cx="8908508" cy="5539978"/>
          </a:xfrm>
          <a:prstGeom prst="rect">
            <a:avLst/>
          </a:prstGeom>
          <a:noFill/>
        </p:spPr>
        <p:txBody>
          <a:bodyPr wrap="square" lIns="0" tIns="0" rIns="0" bIns="0" rtlCol="0" anchor="t">
            <a:spAutoFit/>
          </a:bodyPr>
          <a:lstStyle/>
          <a:p>
            <a:r>
              <a:rPr lang="en-GB" sz="2400" b="1" dirty="0">
                <a:latin typeface="Century Gothic" panose="020B0502020202020204" pitchFamily="34" charset="0"/>
              </a:rPr>
              <a:t>Answer the following questions:</a:t>
            </a:r>
          </a:p>
          <a:p>
            <a:pPr marL="457200" indent="-457200">
              <a:buAutoNum type="arabicPeriod"/>
            </a:pPr>
            <a:r>
              <a:rPr lang="en-GB" sz="2400" dirty="0">
                <a:latin typeface="Century Gothic" panose="020B0502020202020204" pitchFamily="34" charset="0"/>
              </a:rPr>
              <a:t>State the definition of biodiversity.</a:t>
            </a:r>
          </a:p>
          <a:p>
            <a:endParaRPr lang="en-GB" sz="2400" dirty="0">
              <a:latin typeface="Century Gothic" panose="020B0502020202020204" pitchFamily="34" charset="0"/>
            </a:endParaRPr>
          </a:p>
          <a:p>
            <a:pPr marL="457200" indent="-457200">
              <a:buAutoNum type="arabicPeriod" startAt="2"/>
            </a:pPr>
            <a:r>
              <a:rPr lang="en-GB" sz="2400" dirty="0">
                <a:latin typeface="Century Gothic" panose="020B0502020202020204" pitchFamily="34" charset="0"/>
              </a:rPr>
              <a:t>State the definition of an ecosystem.</a:t>
            </a:r>
          </a:p>
          <a:p>
            <a:pPr marL="457200" indent="-457200">
              <a:buAutoNum type="arabicPeriod" startAt="2"/>
            </a:pPr>
            <a:endParaRPr lang="en-GB" sz="2400" dirty="0">
              <a:latin typeface="Century Gothic" panose="020B0502020202020204" pitchFamily="34" charset="0"/>
            </a:endParaRPr>
          </a:p>
          <a:p>
            <a:pPr marL="457200" indent="-457200">
              <a:buAutoNum type="arabicPeriod" startAt="2"/>
            </a:pPr>
            <a:endParaRPr lang="en-GB" sz="2400" dirty="0">
              <a:latin typeface="Century Gothic" panose="020B0502020202020204" pitchFamily="34" charset="0"/>
            </a:endParaRPr>
          </a:p>
          <a:p>
            <a:pPr marL="457200" indent="-457200">
              <a:buAutoNum type="arabicPeriod" startAt="2"/>
            </a:pPr>
            <a:r>
              <a:rPr lang="en-GB" sz="2400" dirty="0">
                <a:latin typeface="Century Gothic" panose="020B0502020202020204" pitchFamily="34" charset="0"/>
              </a:rPr>
              <a:t>Why is high biodiversity important for an ecosystem?</a:t>
            </a:r>
          </a:p>
          <a:p>
            <a:pPr marL="457200" indent="-457200">
              <a:buAutoNum type="arabicPeriod" startAt="2"/>
            </a:pPr>
            <a:endParaRPr lang="en-GB" sz="2400" dirty="0">
              <a:latin typeface="Century Gothic" panose="020B0502020202020204" pitchFamily="34" charset="0"/>
            </a:endParaRPr>
          </a:p>
          <a:p>
            <a:pPr marL="457200" indent="-457200">
              <a:buAutoNum type="arabicPeriod" startAt="2"/>
            </a:pPr>
            <a:endParaRPr lang="en-GB" sz="2400" dirty="0">
              <a:latin typeface="Century Gothic" panose="020B0502020202020204" pitchFamily="34" charset="0"/>
            </a:endParaRPr>
          </a:p>
          <a:p>
            <a:pPr marL="457200" indent="-457200">
              <a:buFontTx/>
              <a:buAutoNum type="arabicPeriod" startAt="2"/>
            </a:pPr>
            <a:r>
              <a:rPr lang="en-GB" sz="2400" dirty="0">
                <a:latin typeface="Century Gothic" panose="020B0502020202020204" pitchFamily="34" charset="0"/>
              </a:rPr>
              <a:t>State the type of sampling that would be used to estimate the total population of dandelions in a field.</a:t>
            </a:r>
          </a:p>
          <a:p>
            <a:pPr marL="457200" indent="-457200">
              <a:buFontTx/>
              <a:buAutoNum type="arabicPeriod" startAt="2"/>
            </a:pPr>
            <a:endParaRPr lang="en-GB" sz="2400" dirty="0">
              <a:latin typeface="Century Gothic" panose="020B0502020202020204" pitchFamily="34" charset="0"/>
            </a:endParaRPr>
          </a:p>
          <a:p>
            <a:pPr marL="457200" indent="-457200">
              <a:buFontTx/>
              <a:buAutoNum type="arabicPeriod" startAt="2"/>
            </a:pPr>
            <a:r>
              <a:rPr lang="en-GB" sz="2400" dirty="0">
                <a:latin typeface="Century Gothic" panose="020B0502020202020204" pitchFamily="34" charset="0"/>
              </a:rPr>
              <a:t>Explain why it is important to take repeat measurements.</a:t>
            </a:r>
          </a:p>
          <a:p>
            <a:pPr marL="457200" indent="-457200">
              <a:buAutoNum type="arabicPeriod" startAt="2"/>
            </a:pPr>
            <a:endParaRPr lang="en-GB" sz="2400" dirty="0">
              <a:latin typeface="Century Gothic" panose="020B0502020202020204" pitchFamily="34" charset="0"/>
            </a:endParaRPr>
          </a:p>
          <a:p>
            <a:endParaRPr lang="en-GB" sz="2400" dirty="0">
              <a:latin typeface="Century Gothic" panose="020B0502020202020204" pitchFamily="34" charset="0"/>
            </a:endParaRPr>
          </a:p>
        </p:txBody>
      </p:sp>
      <p:sp>
        <p:nvSpPr>
          <p:cNvPr id="15" name="TextBox 14">
            <a:extLst>
              <a:ext uri="{FF2B5EF4-FFF2-40B4-BE49-F238E27FC236}">
                <a16:creationId xmlns:a16="http://schemas.microsoft.com/office/drawing/2014/main" id="{AA4A4310-5B87-C945-9559-916B8FC5D3C0}"/>
              </a:ext>
            </a:extLst>
          </p:cNvPr>
          <p:cNvSpPr txBox="1"/>
          <p:nvPr/>
        </p:nvSpPr>
        <p:spPr>
          <a:xfrm>
            <a:off x="1020632" y="1785293"/>
            <a:ext cx="7280866" cy="369332"/>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The variety of different species in an ecosystem</a:t>
            </a:r>
          </a:p>
        </p:txBody>
      </p:sp>
      <p:sp>
        <p:nvSpPr>
          <p:cNvPr id="16" name="TextBox 15">
            <a:extLst>
              <a:ext uri="{FF2B5EF4-FFF2-40B4-BE49-F238E27FC236}">
                <a16:creationId xmlns:a16="http://schemas.microsoft.com/office/drawing/2014/main" id="{201A9CFE-4DB9-4541-8A46-C2352A973BE2}"/>
              </a:ext>
            </a:extLst>
          </p:cNvPr>
          <p:cNvSpPr txBox="1"/>
          <p:nvPr/>
        </p:nvSpPr>
        <p:spPr>
          <a:xfrm>
            <a:off x="1020632" y="2505196"/>
            <a:ext cx="8442624" cy="738664"/>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The interaction of a community of organisms with the non-living parts of their habitat</a:t>
            </a:r>
          </a:p>
        </p:txBody>
      </p:sp>
      <p:sp>
        <p:nvSpPr>
          <p:cNvPr id="17" name="TextBox 16">
            <a:extLst>
              <a:ext uri="{FF2B5EF4-FFF2-40B4-BE49-F238E27FC236}">
                <a16:creationId xmlns:a16="http://schemas.microsoft.com/office/drawing/2014/main" id="{2698B0BD-9EE3-804E-8A55-A6279C1C2A53}"/>
              </a:ext>
            </a:extLst>
          </p:cNvPr>
          <p:cNvSpPr txBox="1"/>
          <p:nvPr/>
        </p:nvSpPr>
        <p:spPr>
          <a:xfrm>
            <a:off x="1020632" y="3594431"/>
            <a:ext cx="7280866" cy="738664"/>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Each species is not dependent on just one other species</a:t>
            </a:r>
          </a:p>
        </p:txBody>
      </p:sp>
      <p:sp>
        <p:nvSpPr>
          <p:cNvPr id="8" name="TextBox 7">
            <a:extLst>
              <a:ext uri="{FF2B5EF4-FFF2-40B4-BE49-F238E27FC236}">
                <a16:creationId xmlns:a16="http://schemas.microsoft.com/office/drawing/2014/main" id="{A2284650-AF50-4E5D-8CCA-95982984E54F}"/>
              </a:ext>
            </a:extLst>
          </p:cNvPr>
          <p:cNvSpPr txBox="1"/>
          <p:nvPr/>
        </p:nvSpPr>
        <p:spPr>
          <a:xfrm>
            <a:off x="906731" y="5798129"/>
            <a:ext cx="8289822"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To ensure that data is accurate.</a:t>
            </a:r>
          </a:p>
        </p:txBody>
      </p:sp>
      <p:sp>
        <p:nvSpPr>
          <p:cNvPr id="9" name="TextBox 8">
            <a:extLst>
              <a:ext uri="{FF2B5EF4-FFF2-40B4-BE49-F238E27FC236}">
                <a16:creationId xmlns:a16="http://schemas.microsoft.com/office/drawing/2014/main" id="{2AFBA5F8-B7B1-449B-8EC8-8EF3DD244CA3}"/>
              </a:ext>
            </a:extLst>
          </p:cNvPr>
          <p:cNvSpPr txBox="1"/>
          <p:nvPr/>
        </p:nvSpPr>
        <p:spPr>
          <a:xfrm>
            <a:off x="921479" y="5026057"/>
            <a:ext cx="9347854"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Random sampling</a:t>
            </a:r>
          </a:p>
        </p:txBody>
      </p:sp>
    </p:spTree>
    <p:extLst>
      <p:ext uri="{BB962C8B-B14F-4D97-AF65-F5344CB8AC3E}">
        <p14:creationId xmlns:p14="http://schemas.microsoft.com/office/powerpoint/2010/main" val="410450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8" grpId="0"/>
      <p:bldP spid="9" grpId="0"/>
    </p:bld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184700" y="164237"/>
            <a:ext cx="8516848" cy="396834"/>
          </a:xfrm>
        </p:spPr>
        <p:txBody>
          <a:bodyPr>
            <a:noAutofit/>
          </a:bodyPr>
          <a:lstStyle/>
          <a:p>
            <a:r>
              <a:rPr lang="en-GB" dirty="0">
                <a:latin typeface="Century Gothic" panose="020B0502020202020204" pitchFamily="34" charset="0"/>
              </a:rPr>
              <a:t>Evaluate: </a:t>
            </a:r>
            <a:r>
              <a:rPr lang="en-GB" i="1" dirty="0">
                <a:latin typeface="Century Gothic" panose="020B0502020202020204" pitchFamily="34" charset="0"/>
              </a:rPr>
              <a:t>to make a conclusion based on evidence</a:t>
            </a:r>
          </a:p>
        </p:txBody>
      </p:sp>
      <p:pic>
        <p:nvPicPr>
          <p:cNvPr id="9" name="Picture 8" descr="Shape, arrow&#10;&#10;Description automatically generated">
            <a:extLst>
              <a:ext uri="{FF2B5EF4-FFF2-40B4-BE49-F238E27FC236}">
                <a16:creationId xmlns:a16="http://schemas.microsoft.com/office/drawing/2014/main" id="{ADF4E9AF-FF69-1041-AB4D-D18874821008}"/>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12" name="Rectangle 11">
            <a:extLst>
              <a:ext uri="{FF2B5EF4-FFF2-40B4-BE49-F238E27FC236}">
                <a16:creationId xmlns:a16="http://schemas.microsoft.com/office/drawing/2014/main" id="{983ADA12-3DDD-E247-BA3D-2C76086A0E6E}"/>
              </a:ext>
            </a:extLst>
          </p:cNvPr>
          <p:cNvSpPr/>
          <p:nvPr/>
        </p:nvSpPr>
        <p:spPr>
          <a:xfrm>
            <a:off x="6794334" y="2399645"/>
            <a:ext cx="4343358" cy="2862322"/>
          </a:xfrm>
          <a:prstGeom prst="rect">
            <a:avLst/>
          </a:prstGeom>
        </p:spPr>
        <p:txBody>
          <a:bodyPr wrap="square">
            <a:spAutoFit/>
          </a:bodyPr>
          <a:lstStyle/>
          <a:p>
            <a:r>
              <a:rPr lang="en-GB" sz="2000">
                <a:latin typeface="Century Gothic" panose="020B0502020202020204" pitchFamily="34" charset="0"/>
              </a:rPr>
              <a:t>To ‘evaluate’ your answer should:</a:t>
            </a:r>
            <a:endParaRPr lang="en-US" sz="2000">
              <a:latin typeface="Century Gothic" panose="020B0502020202020204" pitchFamily="34" charset="0"/>
            </a:endParaRPr>
          </a:p>
          <a:p>
            <a:pPr marL="342900" indent="-342900">
              <a:buFont typeface="Arial" panose="020B0604020202020204" pitchFamily="34" charset="0"/>
              <a:buChar char="•"/>
            </a:pPr>
            <a:r>
              <a:rPr lang="en-US" sz="2000">
                <a:latin typeface="Century Gothic" panose="020B0502020202020204" pitchFamily="34" charset="0"/>
              </a:rPr>
              <a:t>Use the information supplied and our own knowledge to consider the </a:t>
            </a:r>
            <a:r>
              <a:rPr lang="en-US" sz="2000" b="1">
                <a:latin typeface="Century Gothic" panose="020B0502020202020204" pitchFamily="34" charset="0"/>
              </a:rPr>
              <a:t>evidence for and against a point</a:t>
            </a:r>
            <a:r>
              <a:rPr lang="en-US" sz="2000">
                <a:latin typeface="Century Gothic" panose="020B0502020202020204" pitchFamily="34" charset="0"/>
              </a:rPr>
              <a:t>. </a:t>
            </a:r>
          </a:p>
          <a:p>
            <a:pPr marL="342900" indent="-342900">
              <a:buFont typeface="Arial" panose="020B0604020202020204" pitchFamily="34" charset="0"/>
              <a:buChar char="•"/>
            </a:pPr>
            <a:r>
              <a:rPr lang="en-US" sz="2000">
                <a:latin typeface="Century Gothic" panose="020B0502020202020204" pitchFamily="34" charset="0"/>
              </a:rPr>
              <a:t>We may also be required to </a:t>
            </a:r>
            <a:r>
              <a:rPr lang="en-US" sz="2000" b="1">
                <a:latin typeface="Century Gothic" panose="020B0502020202020204" pitchFamily="34" charset="0"/>
              </a:rPr>
              <a:t>include a justified conclusion</a:t>
            </a:r>
            <a:r>
              <a:rPr lang="en-US" sz="2000">
                <a:latin typeface="Century Gothic" panose="020B0502020202020204" pitchFamily="34" charset="0"/>
              </a:rPr>
              <a:t>.</a:t>
            </a:r>
            <a:r>
              <a:rPr lang="en-GB" sz="2000">
                <a:latin typeface="Century Gothic" panose="020B0502020202020204" pitchFamily="34" charset="0"/>
              </a:rPr>
              <a:t> This may sometimes be our opinion.</a:t>
            </a:r>
          </a:p>
        </p:txBody>
      </p:sp>
      <p:sp>
        <p:nvSpPr>
          <p:cNvPr id="13" name="TextBox 12">
            <a:extLst>
              <a:ext uri="{FF2B5EF4-FFF2-40B4-BE49-F238E27FC236}">
                <a16:creationId xmlns:a16="http://schemas.microsoft.com/office/drawing/2014/main" id="{5F30D609-96AC-4541-B2A5-EB1830B27C60}"/>
              </a:ext>
            </a:extLst>
          </p:cNvPr>
          <p:cNvSpPr txBox="1"/>
          <p:nvPr/>
        </p:nvSpPr>
        <p:spPr>
          <a:xfrm>
            <a:off x="184700" y="561071"/>
            <a:ext cx="6609634" cy="7478970"/>
          </a:xfrm>
          <a:prstGeom prst="rect">
            <a:avLst/>
          </a:prstGeom>
          <a:noFill/>
        </p:spPr>
        <p:txBody>
          <a:bodyPr wrap="square" rtlCol="0">
            <a:spAutoFit/>
          </a:bodyPr>
          <a:lstStyle/>
          <a:p>
            <a:r>
              <a:rPr lang="en-GB" sz="2400" i="1" dirty="0">
                <a:latin typeface="Century Gothic" panose="020B0502020202020204" pitchFamily="34" charset="0"/>
              </a:rPr>
              <a:t>There is growing pressure on national Governments to ban the use of Palm Oil in cosmetics and toiletries, as large areas of palm trees in Africa and South East Asia have been destroyed to manufacture the oil. </a:t>
            </a:r>
          </a:p>
          <a:p>
            <a:r>
              <a:rPr lang="en-GB" sz="2400" i="1" dirty="0">
                <a:latin typeface="Century Gothic" panose="020B0502020202020204" pitchFamily="34" charset="0"/>
              </a:rPr>
              <a:t>The palm oil industry involves thousands of jobs in different countries, but its manufacturing process often destroys the habitat of many species. </a:t>
            </a:r>
          </a:p>
          <a:p>
            <a:endParaRPr lang="en-GB" sz="2400" dirty="0">
              <a:latin typeface="Century Gothic" panose="020B0502020202020204" pitchFamily="34" charset="0"/>
            </a:endParaRPr>
          </a:p>
          <a:p>
            <a:pPr lvl="0"/>
            <a:r>
              <a:rPr lang="en-GB" sz="2400" dirty="0">
                <a:latin typeface="Century Gothic" panose="020B0502020202020204" pitchFamily="34" charset="0"/>
              </a:rPr>
              <a:t>a) </a:t>
            </a:r>
            <a:r>
              <a:rPr lang="en-GB" sz="2400" b="1" dirty="0">
                <a:solidFill>
                  <a:srgbClr val="009999"/>
                </a:solidFill>
                <a:latin typeface="Century Gothic" panose="020B0502020202020204" pitchFamily="34" charset="0"/>
              </a:rPr>
              <a:t>Evaluate </a:t>
            </a:r>
            <a:r>
              <a:rPr lang="en-GB" sz="2400" dirty="0">
                <a:latin typeface="Century Gothic" panose="020B0502020202020204" pitchFamily="34" charset="0"/>
              </a:rPr>
              <a:t>the use of palm oil in the cosmetic industry, citing arguments both for and against its use. </a:t>
            </a:r>
          </a:p>
          <a:p>
            <a:r>
              <a:rPr lang="en-GB" sz="2400" dirty="0">
                <a:latin typeface="Century Gothic" panose="020B0502020202020204" pitchFamily="34" charset="0"/>
              </a:rPr>
              <a:t> </a:t>
            </a:r>
          </a:p>
          <a:p>
            <a:pPr lvl="0"/>
            <a:r>
              <a:rPr lang="en-GB" sz="2400" dirty="0">
                <a:latin typeface="Century Gothic" panose="020B0502020202020204" pitchFamily="34" charset="0"/>
              </a:rPr>
              <a:t>b) Determine whose responsibility it is to reduce the use of palm oil. </a:t>
            </a:r>
          </a:p>
          <a:p>
            <a:endParaRPr lang="en-GB" sz="2400" i="1" dirty="0">
              <a:latin typeface="Century Gothic" panose="020B0502020202020204" pitchFamily="34" charset="0"/>
            </a:endParaRPr>
          </a:p>
          <a:p>
            <a:endParaRPr lang="en-US" sz="2400" dirty="0">
              <a:latin typeface="Century Gothic" panose="020B0502020202020204" pitchFamily="34" charset="0"/>
            </a:endParaRPr>
          </a:p>
          <a:p>
            <a:endParaRPr lang="en-US" sz="2400" dirty="0">
              <a:latin typeface="Century Gothic" panose="020B0502020202020204" pitchFamily="34" charset="0"/>
            </a:endParaRPr>
          </a:p>
        </p:txBody>
      </p:sp>
      <p:pic>
        <p:nvPicPr>
          <p:cNvPr id="14" name="Picture 2">
            <a:extLst>
              <a:ext uri="{FF2B5EF4-FFF2-40B4-BE49-F238E27FC236}">
                <a16:creationId xmlns:a16="http://schemas.microsoft.com/office/drawing/2014/main" id="{06C95274-51AA-4AC9-A6A9-ECA40370FF4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090630" y="118861"/>
            <a:ext cx="2382224" cy="1723714"/>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a:extLst>
              <a:ext uri="{FF2B5EF4-FFF2-40B4-BE49-F238E27FC236}">
                <a16:creationId xmlns:a16="http://schemas.microsoft.com/office/drawing/2014/main" id="{2CC67DFC-B2FE-4FC8-B69B-6036DDFDFBD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961387" y="671951"/>
            <a:ext cx="1934702" cy="14491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884174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ADA5D-EF3B-BD4E-93D1-EBAA704F36FE}"/>
              </a:ext>
            </a:extLst>
          </p:cNvPr>
          <p:cNvSpPr>
            <a:spLocks noGrp="1"/>
          </p:cNvSpPr>
          <p:nvPr>
            <p:ph type="title"/>
          </p:nvPr>
        </p:nvSpPr>
        <p:spPr/>
        <p:txBody>
          <a:bodyPr/>
          <a:lstStyle/>
          <a:p>
            <a:r>
              <a:rPr lang="en-US" dirty="0">
                <a:latin typeface="Century Gothic" panose="020B0502020202020204" pitchFamily="34" charset="0"/>
              </a:rPr>
              <a:t>Answers</a:t>
            </a:r>
          </a:p>
        </p:txBody>
      </p:sp>
      <p:sp>
        <p:nvSpPr>
          <p:cNvPr id="3" name="TextBox 2">
            <a:extLst>
              <a:ext uri="{FF2B5EF4-FFF2-40B4-BE49-F238E27FC236}">
                <a16:creationId xmlns:a16="http://schemas.microsoft.com/office/drawing/2014/main" id="{D8C055AC-EBD6-F04D-A144-AF4CE08268B0}"/>
              </a:ext>
            </a:extLst>
          </p:cNvPr>
          <p:cNvSpPr txBox="1"/>
          <p:nvPr/>
        </p:nvSpPr>
        <p:spPr>
          <a:xfrm>
            <a:off x="471675" y="739707"/>
            <a:ext cx="8119875" cy="6001643"/>
          </a:xfrm>
          <a:prstGeom prst="rect">
            <a:avLst/>
          </a:prstGeom>
          <a:noFill/>
        </p:spPr>
        <p:txBody>
          <a:bodyPr wrap="square" rtlCol="0">
            <a:spAutoFit/>
          </a:bodyPr>
          <a:lstStyle/>
          <a:p>
            <a:r>
              <a:rPr lang="en-US" sz="2400" dirty="0">
                <a:solidFill>
                  <a:schemeClr val="accent1"/>
                </a:solidFill>
                <a:latin typeface="Century Gothic" panose="020B0502020202020204" pitchFamily="34" charset="0"/>
              </a:rPr>
              <a:t>a) The production and use of palm oil can be beneficial to many people. The industry employs a large number of people and is economically important to many countries that manufacture and sell palm oil. As it can be a relatively cheap product is a useful ingredient for many commercial products. </a:t>
            </a:r>
          </a:p>
          <a:p>
            <a:r>
              <a:rPr lang="en-US" sz="2400" dirty="0">
                <a:solidFill>
                  <a:schemeClr val="accent1"/>
                </a:solidFill>
                <a:latin typeface="Century Gothic" panose="020B0502020202020204" pitchFamily="34" charset="0"/>
              </a:rPr>
              <a:t>However, deforestation is required for palm oil to be produced. This is a process that is extremely detrimental to the environment both contributing the CO2 emissions (and therefore global warming) and destroying the habitats of many species of plants and animals, some of which may be endangered.</a:t>
            </a:r>
          </a:p>
          <a:p>
            <a:endParaRPr lang="en-US" sz="2400" dirty="0">
              <a:solidFill>
                <a:schemeClr val="accent1"/>
              </a:solidFill>
              <a:latin typeface="Century Gothic" panose="020B0502020202020204" pitchFamily="34" charset="0"/>
            </a:endParaRPr>
          </a:p>
          <a:p>
            <a:pPr lvl="0"/>
            <a:r>
              <a:rPr lang="en-US" sz="2400" dirty="0">
                <a:solidFill>
                  <a:schemeClr val="accent1"/>
                </a:solidFill>
                <a:latin typeface="Century Gothic" panose="020B0502020202020204" pitchFamily="34" charset="0"/>
              </a:rPr>
              <a:t>b)I think it is the job of the …………..</a:t>
            </a:r>
          </a:p>
          <a:p>
            <a:pPr lvl="0"/>
            <a:r>
              <a:rPr lang="en-US" sz="2400" dirty="0">
                <a:solidFill>
                  <a:schemeClr val="accent1"/>
                </a:solidFill>
                <a:latin typeface="Century Gothic" panose="020B0502020202020204" pitchFamily="34" charset="0"/>
              </a:rPr>
              <a:t>I think this because ………</a:t>
            </a:r>
          </a:p>
          <a:p>
            <a:endParaRPr lang="en-GB" sz="2400" dirty="0">
              <a:solidFill>
                <a:schemeClr val="accent1"/>
              </a:solidFill>
              <a:latin typeface="Century Gothic" panose="020B0502020202020204" pitchFamily="34" charset="0"/>
            </a:endParaRPr>
          </a:p>
        </p:txBody>
      </p:sp>
      <p:pic>
        <p:nvPicPr>
          <p:cNvPr id="3074" name="Picture 2">
            <a:extLst>
              <a:ext uri="{FF2B5EF4-FFF2-40B4-BE49-F238E27FC236}">
                <a16:creationId xmlns:a16="http://schemas.microsoft.com/office/drawing/2014/main" id="{E0C8BE82-83F2-ED41-A9B3-892BD30E35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91550" y="666750"/>
            <a:ext cx="2762250" cy="213360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CA801921-2D2F-7E46-BBFB-561047F2399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591550" y="2971800"/>
            <a:ext cx="2762250" cy="17335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7205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40000" y="716430"/>
            <a:ext cx="10966200" cy="5970865"/>
          </a:xfrm>
          <a:prstGeom prst="rect">
            <a:avLst/>
          </a:prstGeom>
          <a:noFill/>
        </p:spPr>
        <p:txBody>
          <a:bodyPr wrap="square" lIns="0" tIns="0" rIns="0" bIns="0" rtlCol="0">
            <a:spAutoFit/>
          </a:bodyPr>
          <a:lstStyle/>
          <a:p>
            <a:pPr marL="457200" indent="-457200">
              <a:buFont typeface="+mj-lt"/>
              <a:buAutoNum type="arabicPeriod"/>
            </a:pPr>
            <a:r>
              <a:rPr lang="en-GB" sz="2400">
                <a:latin typeface="Century Gothic" panose="020B0502020202020204" pitchFamily="34" charset="0"/>
              </a:rPr>
              <a:t>Which statement is correct?</a:t>
            </a:r>
          </a:p>
          <a:p>
            <a:pPr marL="457200" indent="-457200">
              <a:buFont typeface="Wingdings" pitchFamily="2" charset="2"/>
              <a:buChar char="q"/>
            </a:pPr>
            <a:r>
              <a:rPr lang="en-GB" sz="2400">
                <a:latin typeface="Century Gothic" panose="020B0502020202020204" pitchFamily="34" charset="0"/>
              </a:rPr>
              <a:t>A. It is fine to destroy peat bogs as long as peat is not burnt</a:t>
            </a:r>
          </a:p>
          <a:p>
            <a:pPr marL="457200" indent="-457200">
              <a:buFont typeface="Wingdings" pitchFamily="2" charset="2"/>
              <a:buChar char="q"/>
            </a:pPr>
            <a:r>
              <a:rPr lang="en-GB" sz="2400">
                <a:latin typeface="Century Gothic" panose="020B0502020202020204" pitchFamily="34" charset="0"/>
              </a:rPr>
              <a:t>B.  Peat bogs are a very large carbon store</a:t>
            </a:r>
          </a:p>
          <a:p>
            <a:pPr marL="457200" indent="-457200">
              <a:buFont typeface="Wingdings" pitchFamily="2" charset="2"/>
              <a:buChar char="q"/>
            </a:pPr>
            <a:r>
              <a:rPr lang="en-GB" sz="2400">
                <a:latin typeface="Century Gothic" panose="020B0502020202020204" pitchFamily="34" charset="0"/>
              </a:rPr>
              <a:t>C. No species can live in a peat bog as it is acidic</a:t>
            </a:r>
          </a:p>
          <a:p>
            <a:pPr marL="457200" indent="-457200">
              <a:buFont typeface="+mj-lt"/>
              <a:buAutoNum type="arabicPeriod"/>
            </a:pPr>
            <a:endParaRPr lang="en-GB" sz="2400">
              <a:latin typeface="Century Gothic" panose="020B0502020202020204" pitchFamily="34" charset="0"/>
            </a:endParaRPr>
          </a:p>
          <a:p>
            <a:pPr marL="457200" indent="-457200"/>
            <a:r>
              <a:rPr lang="en-GB" sz="2400">
                <a:latin typeface="Century Gothic" panose="020B0502020202020204" pitchFamily="34" charset="0"/>
              </a:rPr>
              <a:t>2. 	Which best explains an effect of a growing population? </a:t>
            </a:r>
          </a:p>
          <a:p>
            <a:pPr marL="457200" indent="-457200">
              <a:buFont typeface="Wingdings" pitchFamily="2" charset="2"/>
              <a:buChar char="q"/>
            </a:pPr>
            <a:r>
              <a:rPr lang="en-GB" sz="2400">
                <a:latin typeface="Century Gothic" panose="020B0502020202020204" pitchFamily="34" charset="0"/>
              </a:rPr>
              <a:t>A. Humans need more food than animals so more crops have to be grown</a:t>
            </a:r>
          </a:p>
          <a:p>
            <a:pPr marL="457200" indent="-457200">
              <a:buFont typeface="Wingdings" pitchFamily="2" charset="2"/>
              <a:buChar char="q"/>
            </a:pPr>
            <a:r>
              <a:rPr lang="en-GB" sz="2400">
                <a:latin typeface="Century Gothic" panose="020B0502020202020204" pitchFamily="34" charset="0"/>
              </a:rPr>
              <a:t>B. More humans are growing bigger so need more food</a:t>
            </a:r>
          </a:p>
          <a:p>
            <a:pPr marL="457200" indent="-457200">
              <a:buFont typeface="Wingdings" pitchFamily="2" charset="2"/>
              <a:buChar char="q"/>
            </a:pPr>
            <a:r>
              <a:rPr lang="en-GB" sz="2400">
                <a:latin typeface="Century Gothic" panose="020B0502020202020204" pitchFamily="34" charset="0"/>
              </a:rPr>
              <a:t>C. Humans are destroying habitats to be able to grow more crops</a:t>
            </a:r>
          </a:p>
          <a:p>
            <a:pPr marL="457200" indent="-457200"/>
            <a:endParaRPr lang="en-GB" sz="2400">
              <a:latin typeface="Century Gothic" panose="020B0502020202020204" pitchFamily="34" charset="0"/>
            </a:endParaRPr>
          </a:p>
          <a:p>
            <a:pPr marL="457200" indent="-457200"/>
            <a:r>
              <a:rPr lang="en-GB" sz="2400">
                <a:latin typeface="Century Gothic" panose="020B0502020202020204" pitchFamily="34" charset="0"/>
              </a:rPr>
              <a:t>3. Which of these actions would not decrease biodiversity?</a:t>
            </a:r>
          </a:p>
          <a:p>
            <a:pPr marL="457200" indent="-457200">
              <a:buFont typeface="Wingdings" pitchFamily="2" charset="2"/>
              <a:buChar char="q"/>
            </a:pPr>
            <a:r>
              <a:rPr lang="en-GB" sz="2400">
                <a:latin typeface="Century Gothic" panose="020B0502020202020204" pitchFamily="34" charset="0"/>
              </a:rPr>
              <a:t>A. Maintaining natural land</a:t>
            </a:r>
          </a:p>
          <a:p>
            <a:pPr marL="457200" indent="-457200">
              <a:buFont typeface="Wingdings" pitchFamily="2" charset="2"/>
              <a:buChar char="q"/>
            </a:pPr>
            <a:r>
              <a:rPr lang="en-GB" sz="2400">
                <a:latin typeface="Century Gothic" panose="020B0502020202020204" pitchFamily="34" charset="0"/>
              </a:rPr>
              <a:t>B. Introducing a new species into an ecosystem </a:t>
            </a:r>
          </a:p>
          <a:p>
            <a:pPr marL="457200" indent="-457200">
              <a:buFont typeface="Wingdings" pitchFamily="2" charset="2"/>
              <a:buChar char="q"/>
            </a:pPr>
            <a:r>
              <a:rPr lang="en-GB" sz="2400">
                <a:latin typeface="Century Gothic" panose="020B0502020202020204" pitchFamily="34" charset="0"/>
              </a:rPr>
              <a:t>C. Clearing forests to grow one single crop</a:t>
            </a:r>
          </a:p>
          <a:p>
            <a:pPr marL="457200" indent="-457200"/>
            <a:endParaRPr lang="en-GB" sz="2800">
              <a:latin typeface="Century Gothic" panose="020B0502020202020204" pitchFamily="34" charset="0"/>
            </a:endParaRPr>
          </a:p>
        </p:txBody>
      </p:sp>
      <p:sp>
        <p:nvSpPr>
          <p:cNvPr id="2" name="Title 1">
            <a:extLst>
              <a:ext uri="{FF2B5EF4-FFF2-40B4-BE49-F238E27FC236}">
                <a16:creationId xmlns:a16="http://schemas.microsoft.com/office/drawing/2014/main" id="{063DA025-EDA1-8643-9341-8D8B0D408EE6}"/>
              </a:ext>
            </a:extLst>
          </p:cNvPr>
          <p:cNvSpPr>
            <a:spLocks noGrp="1"/>
          </p:cNvSpPr>
          <p:nvPr>
            <p:ph type="title"/>
          </p:nvPr>
        </p:nvSpPr>
        <p:spPr/>
        <p:txBody>
          <a:bodyPr>
            <a:normAutofit/>
          </a:bodyPr>
          <a:lstStyle/>
          <a:p>
            <a:r>
              <a:rPr lang="en-US">
                <a:latin typeface="Century Gothic" panose="020B0502020202020204" pitchFamily="34" charset="0"/>
              </a:rPr>
              <a:t>Answer the questions below.</a:t>
            </a:r>
            <a:endParaRPr lang="en-GB" dirty="0">
              <a:latin typeface="Century Gothic" panose="020B0502020202020204" pitchFamily="34" charset="0"/>
            </a:endParaRPr>
          </a:p>
        </p:txBody>
      </p:sp>
      <p:sp>
        <p:nvSpPr>
          <p:cNvPr id="7" name="TextBox 6">
            <a:extLst>
              <a:ext uri="{FF2B5EF4-FFF2-40B4-BE49-F238E27FC236}">
                <a16:creationId xmlns:a16="http://schemas.microsoft.com/office/drawing/2014/main" id="{33789C59-0821-4656-A132-1C9C25AB7E09}"/>
              </a:ext>
            </a:extLst>
          </p:cNvPr>
          <p:cNvSpPr txBox="1"/>
          <p:nvPr/>
        </p:nvSpPr>
        <p:spPr>
          <a:xfrm>
            <a:off x="452452" y="1231809"/>
            <a:ext cx="530915" cy="646331"/>
          </a:xfrm>
          <a:prstGeom prst="rect">
            <a:avLst/>
          </a:prstGeom>
          <a:noFill/>
        </p:spPr>
        <p:txBody>
          <a:bodyPr wrap="none" rtlCol="0">
            <a:spAutoFit/>
          </a:bodyPr>
          <a:lstStyle/>
          <a:p>
            <a:r>
              <a:rPr lang="en-GB" sz="3600" b="1" dirty="0">
                <a:solidFill>
                  <a:schemeClr val="accent1"/>
                </a:solidFill>
              </a:rPr>
              <a:t>✓</a:t>
            </a:r>
          </a:p>
        </p:txBody>
      </p:sp>
      <p:sp>
        <p:nvSpPr>
          <p:cNvPr id="8" name="TextBox 7">
            <a:extLst>
              <a:ext uri="{FF2B5EF4-FFF2-40B4-BE49-F238E27FC236}">
                <a16:creationId xmlns:a16="http://schemas.microsoft.com/office/drawing/2014/main" id="{46B54F28-0CE5-411C-BD28-37555253E2D9}"/>
              </a:ext>
            </a:extLst>
          </p:cNvPr>
          <p:cNvSpPr txBox="1"/>
          <p:nvPr/>
        </p:nvSpPr>
        <p:spPr>
          <a:xfrm>
            <a:off x="452451" y="3743795"/>
            <a:ext cx="530915" cy="646331"/>
          </a:xfrm>
          <a:prstGeom prst="rect">
            <a:avLst/>
          </a:prstGeom>
          <a:noFill/>
        </p:spPr>
        <p:txBody>
          <a:bodyPr wrap="none" rtlCol="0">
            <a:spAutoFit/>
          </a:bodyPr>
          <a:lstStyle/>
          <a:p>
            <a:r>
              <a:rPr lang="en-GB" sz="3600" b="1">
                <a:solidFill>
                  <a:schemeClr val="accent1"/>
                </a:solidFill>
              </a:rPr>
              <a:t>✓</a:t>
            </a:r>
          </a:p>
        </p:txBody>
      </p:sp>
      <p:sp>
        <p:nvSpPr>
          <p:cNvPr id="9" name="TextBox 8">
            <a:extLst>
              <a:ext uri="{FF2B5EF4-FFF2-40B4-BE49-F238E27FC236}">
                <a16:creationId xmlns:a16="http://schemas.microsoft.com/office/drawing/2014/main" id="{FE78A64B-F5D5-460D-BE77-5D414166EE1E}"/>
              </a:ext>
            </a:extLst>
          </p:cNvPr>
          <p:cNvSpPr txBox="1"/>
          <p:nvPr/>
        </p:nvSpPr>
        <p:spPr>
          <a:xfrm>
            <a:off x="452451" y="4874081"/>
            <a:ext cx="530915" cy="646331"/>
          </a:xfrm>
          <a:prstGeom prst="rect">
            <a:avLst/>
          </a:prstGeom>
          <a:noFill/>
        </p:spPr>
        <p:txBody>
          <a:bodyPr wrap="none" rtlCol="0">
            <a:spAutoFit/>
          </a:bodyPr>
          <a:lstStyle/>
          <a:p>
            <a:r>
              <a:rPr lang="en-GB" sz="3600" b="1">
                <a:solidFill>
                  <a:schemeClr val="accent1"/>
                </a:solidFill>
              </a:rPr>
              <a:t>✓</a:t>
            </a:r>
          </a:p>
        </p:txBody>
      </p:sp>
    </p:spTree>
    <p:extLst>
      <p:ext uri="{BB962C8B-B14F-4D97-AF65-F5344CB8AC3E}">
        <p14:creationId xmlns:p14="http://schemas.microsoft.com/office/powerpoint/2010/main" val="4075178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0A34-8226-A241-BB87-E02C0E43B851}"/>
              </a:ext>
            </a:extLst>
          </p:cNvPr>
          <p:cNvSpPr>
            <a:spLocks noGrp="1"/>
          </p:cNvSpPr>
          <p:nvPr>
            <p:ph type="title"/>
          </p:nvPr>
        </p:nvSpPr>
        <p:spPr/>
        <p:txBody>
          <a:bodyPr/>
          <a:lstStyle/>
          <a:p>
            <a:endParaRPr lang="en-US">
              <a:latin typeface="Century Gothic" panose="020B0502020202020204" pitchFamily="34" charset="0"/>
            </a:endParaRPr>
          </a:p>
        </p:txBody>
      </p:sp>
      <p:graphicFrame>
        <p:nvGraphicFramePr>
          <p:cNvPr id="3" name="Table 3">
            <a:extLst>
              <a:ext uri="{FF2B5EF4-FFF2-40B4-BE49-F238E27FC236}">
                <a16:creationId xmlns:a16="http://schemas.microsoft.com/office/drawing/2014/main" id="{2D1EACB4-F44A-B74F-9ED5-BE0F8D4E6DF6}"/>
              </a:ext>
            </a:extLst>
          </p:cNvPr>
          <p:cNvGraphicFramePr>
            <a:graphicFrameLocks noGrp="1"/>
          </p:cNvGraphicFramePr>
          <p:nvPr>
            <p:extLst>
              <p:ext uri="{D42A27DB-BD31-4B8C-83A1-F6EECF244321}">
                <p14:modId xmlns:p14="http://schemas.microsoft.com/office/powerpoint/2010/main" val="4163868677"/>
              </p:ext>
            </p:extLst>
          </p:nvPr>
        </p:nvGraphicFramePr>
        <p:xfrm>
          <a:off x="1496491" y="2232469"/>
          <a:ext cx="8128000" cy="2393061"/>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1642615921"/>
                    </a:ext>
                  </a:extLst>
                </a:gridCol>
                <a:gridCol w="4064000">
                  <a:extLst>
                    <a:ext uri="{9D8B030D-6E8A-4147-A177-3AD203B41FA5}">
                      <a16:colId xmlns:a16="http://schemas.microsoft.com/office/drawing/2014/main" val="3812992782"/>
                    </a:ext>
                  </a:extLst>
                </a:gridCol>
              </a:tblGrid>
              <a:tr h="785043">
                <a:tc gridSpan="2">
                  <a:txBody>
                    <a:bodyPr/>
                    <a:lstStyle/>
                    <a:p>
                      <a:r>
                        <a:rPr lang="en-US" sz="2800" dirty="0">
                          <a:latin typeface="Century Gothic" panose="020B0502020202020204" pitchFamily="34" charset="0"/>
                        </a:rPr>
                        <a:t>Lesson B3.2.3</a:t>
                      </a:r>
                    </a:p>
                  </a:txBody>
                  <a:tcPr/>
                </a:tc>
                <a:tc hMerge="1">
                  <a:txBody>
                    <a:bodyPr/>
                    <a:lstStyle/>
                    <a:p>
                      <a:endParaRPr lang="en-US">
                        <a:latin typeface="Century Gothic" panose="020B0502020202020204" pitchFamily="34" charset="0"/>
                      </a:endParaRPr>
                    </a:p>
                  </a:txBody>
                  <a:tcPr/>
                </a:tc>
                <a:extLst>
                  <a:ext uri="{0D108BD9-81ED-4DB2-BD59-A6C34878D82A}">
                    <a16:rowId xmlns:a16="http://schemas.microsoft.com/office/drawing/2014/main" val="3837581013"/>
                  </a:ext>
                </a:extLst>
              </a:tr>
              <a:tr h="785043">
                <a:tc>
                  <a:txBody>
                    <a:bodyPr/>
                    <a:lstStyle/>
                    <a:p>
                      <a:r>
                        <a:rPr lang="en-US">
                          <a:latin typeface="Century Gothic" panose="020B0502020202020204" pitchFamily="34" charset="0"/>
                        </a:rPr>
                        <a:t>What was good about this lesson?</a:t>
                      </a:r>
                    </a:p>
                  </a:txBody>
                  <a:tcPr/>
                </a:tc>
                <a:tc>
                  <a:txBody>
                    <a:bodyPr/>
                    <a:lstStyle/>
                    <a:p>
                      <a:r>
                        <a:rPr lang="en-US">
                          <a:latin typeface="Century Gothic" panose="020B0502020202020204" pitchFamily="34" charset="0"/>
                        </a:rPr>
                        <a:t>What can we do to improve this lesson?</a:t>
                      </a:r>
                    </a:p>
                  </a:txBody>
                  <a:tcPr/>
                </a:tc>
                <a:extLst>
                  <a:ext uri="{0D108BD9-81ED-4DB2-BD59-A6C34878D82A}">
                    <a16:rowId xmlns:a16="http://schemas.microsoft.com/office/drawing/2014/main" val="1645917218"/>
                  </a:ext>
                </a:extLst>
              </a:tr>
              <a:tr h="822975">
                <a:tc>
                  <a:txBody>
                    <a:bodyPr/>
                    <a:lstStyle/>
                    <a:p>
                      <a:endParaRPr lang="en-US">
                        <a:latin typeface="Century Gothic" panose="020B0502020202020204" pitchFamily="34" charset="0"/>
                      </a:endParaRPr>
                    </a:p>
                  </a:txBody>
                  <a:tcPr/>
                </a:tc>
                <a:tc>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362698623"/>
                  </a:ext>
                </a:extLst>
              </a:tr>
            </a:tbl>
          </a:graphicData>
        </a:graphic>
      </p:graphicFrame>
      <p:sp>
        <p:nvSpPr>
          <p:cNvPr id="4" name="TextBox 3">
            <a:extLst>
              <a:ext uri="{FF2B5EF4-FFF2-40B4-BE49-F238E27FC236}">
                <a16:creationId xmlns:a16="http://schemas.microsoft.com/office/drawing/2014/main" id="{0CA90EEB-C2F3-6E47-A765-96DB893579C0}"/>
              </a:ext>
            </a:extLst>
          </p:cNvPr>
          <p:cNvSpPr txBox="1"/>
          <p:nvPr/>
        </p:nvSpPr>
        <p:spPr>
          <a:xfrm>
            <a:off x="1305677" y="5152355"/>
            <a:ext cx="9685411" cy="1200329"/>
          </a:xfrm>
          <a:prstGeom prst="rect">
            <a:avLst/>
          </a:prstGeom>
          <a:noFill/>
        </p:spPr>
        <p:txBody>
          <a:bodyPr wrap="square" rtlCol="0">
            <a:spAutoFit/>
          </a:bodyPr>
          <a:lstStyle/>
          <a:p>
            <a:r>
              <a:rPr lang="en-US" sz="2400">
                <a:solidFill>
                  <a:schemeClr val="accent1"/>
                </a:solidFill>
                <a:latin typeface="Century Gothic" panose="020B0502020202020204" pitchFamily="34" charset="0"/>
                <a:hlinkClick r:id="rId3">
                  <a:extLst>
                    <a:ext uri="{A12FA001-AC4F-418D-AE19-62706E023703}">
                      <ahyp:hlinkClr xmlns:ahyp="http://schemas.microsoft.com/office/drawing/2018/hyperlinkcolor" val="tx"/>
                    </a:ext>
                  </a:extLst>
                </a:hlinkClick>
              </a:rPr>
              <a:t>Send us your feedback by clicking this link </a:t>
            </a:r>
          </a:p>
          <a:p>
            <a:r>
              <a:rPr lang="en-US" sz="2400">
                <a:latin typeface="Century Gothic" panose="020B0502020202020204" pitchFamily="34" charset="0"/>
              </a:rPr>
              <a:t>or by emailing </a:t>
            </a:r>
            <a:r>
              <a:rPr lang="en-US" sz="2400">
                <a:solidFill>
                  <a:schemeClr val="accent1"/>
                </a:solidFill>
                <a:latin typeface="Century Gothic" panose="020B0502020202020204" pitchFamily="34" charset="0"/>
                <a:hlinkClick r:id="rId4">
                  <a:extLst>
                    <a:ext uri="{A12FA001-AC4F-418D-AE19-62706E023703}">
                      <ahyp:hlinkClr xmlns:ahyp="http://schemas.microsoft.com/office/drawing/2018/hyperlinkcolor" val="tx"/>
                    </a:ext>
                  </a:extLst>
                </a:hlinkClick>
              </a:rPr>
              <a:t>sciencemastery@arkonline.org</a:t>
            </a:r>
            <a:endParaRPr lang="en-US" sz="2400">
              <a:solidFill>
                <a:schemeClr val="accent1"/>
              </a:solidFill>
              <a:latin typeface="Century Gothic" panose="020B0502020202020204" pitchFamily="34" charset="0"/>
            </a:endParaRPr>
          </a:p>
          <a:p>
            <a:r>
              <a:rPr lang="en-US" sz="2400">
                <a:latin typeface="Century Gothic" panose="020B0502020202020204" pitchFamily="34" charset="0"/>
              </a:rPr>
              <a:t>Thank you!</a:t>
            </a:r>
          </a:p>
        </p:txBody>
      </p:sp>
    </p:spTree>
    <p:extLst>
      <p:ext uri="{BB962C8B-B14F-4D97-AF65-F5344CB8AC3E}">
        <p14:creationId xmlns:p14="http://schemas.microsoft.com/office/powerpoint/2010/main" val="3612247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83466E9-2E2C-CAE4-627B-6829E2B62ECE}"/>
              </a:ext>
            </a:extLst>
          </p:cNvPr>
          <p:cNvPicPr>
            <a:picLocks noChangeAspect="1"/>
          </p:cNvPicPr>
          <p:nvPr/>
        </p:nvPicPr>
        <p:blipFill>
          <a:blip r:embed="rId3"/>
          <a:stretch>
            <a:fillRect/>
          </a:stretch>
        </p:blipFill>
        <p:spPr>
          <a:xfrm>
            <a:off x="5470385" y="27112"/>
            <a:ext cx="7371144" cy="5040832"/>
          </a:xfrm>
          <a:prstGeom prst="rect">
            <a:avLst/>
          </a:prstGeom>
        </p:spPr>
      </p:pic>
      <p:sp>
        <p:nvSpPr>
          <p:cNvPr id="2" name="Title 1">
            <a:extLst>
              <a:ext uri="{FF2B5EF4-FFF2-40B4-BE49-F238E27FC236}">
                <a16:creationId xmlns:a16="http://schemas.microsoft.com/office/drawing/2014/main" id="{21F6D3BF-8D78-3D41-8D2E-5FED3055FC80}"/>
              </a:ext>
            </a:extLst>
          </p:cNvPr>
          <p:cNvSpPr>
            <a:spLocks noGrp="1"/>
          </p:cNvSpPr>
          <p:nvPr>
            <p:ph type="title"/>
          </p:nvPr>
        </p:nvSpPr>
        <p:spPr/>
        <p:txBody>
          <a:bodyPr>
            <a:normAutofit/>
          </a:bodyPr>
          <a:lstStyle/>
          <a:p>
            <a:r>
              <a:rPr lang="en-GB" dirty="0">
                <a:latin typeface="Century Gothic" panose="020B0502020202020204" pitchFamily="34" charset="0"/>
              </a:rPr>
              <a:t>B3.2.3</a:t>
            </a:r>
            <a:endParaRPr lang="en-US" dirty="0">
              <a:latin typeface="Century Gothic" panose="020B0502020202020204" pitchFamily="34" charset="0"/>
            </a:endParaRPr>
          </a:p>
        </p:txBody>
      </p:sp>
      <p:sp>
        <p:nvSpPr>
          <p:cNvPr id="3" name="Content Placeholder 2">
            <a:extLst>
              <a:ext uri="{FF2B5EF4-FFF2-40B4-BE49-F238E27FC236}">
                <a16:creationId xmlns:a16="http://schemas.microsoft.com/office/drawing/2014/main" id="{8676A10C-2676-7549-90A1-140565D5F092}"/>
              </a:ext>
            </a:extLst>
          </p:cNvPr>
          <p:cNvSpPr>
            <a:spLocks noGrp="1"/>
          </p:cNvSpPr>
          <p:nvPr>
            <p:ph idx="1"/>
          </p:nvPr>
        </p:nvSpPr>
        <p:spPr>
          <a:xfrm>
            <a:off x="509478" y="1755058"/>
            <a:ext cx="4770445" cy="777941"/>
          </a:xfrm>
        </p:spPr>
        <p:txBody>
          <a:bodyPr/>
          <a:lstStyle/>
          <a:p>
            <a:r>
              <a:rPr lang="en-US" dirty="0">
                <a:latin typeface="Century Gothic" panose="020B0502020202020204" pitchFamily="34" charset="0"/>
              </a:rPr>
              <a:t>How Humans Affect Biodiversity</a:t>
            </a:r>
          </a:p>
        </p:txBody>
      </p:sp>
      <p:sp>
        <p:nvSpPr>
          <p:cNvPr id="11" name="TextBox 10">
            <a:extLst>
              <a:ext uri="{FF2B5EF4-FFF2-40B4-BE49-F238E27FC236}">
                <a16:creationId xmlns:a16="http://schemas.microsoft.com/office/drawing/2014/main" id="{F58D9455-7132-AB48-A7AD-4AAE19E9E0D4}"/>
              </a:ext>
            </a:extLst>
          </p:cNvPr>
          <p:cNvSpPr txBox="1"/>
          <p:nvPr/>
        </p:nvSpPr>
        <p:spPr>
          <a:xfrm>
            <a:off x="10103852" y="216282"/>
            <a:ext cx="15504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32BD5A6-70F3-0F45-B0B1-E3CB882C5842}" type="datetime1">
              <a:rPr kumimoji="0" lang="en-GB" sz="2000" b="0" i="0" u="none" strike="noStrike" kern="1200" cap="none" spc="0" normalizeH="0" baseline="0" noProof="0" smtClean="0">
                <a:ln>
                  <a:noFill/>
                </a:ln>
                <a:solidFill>
                  <a:srgbClr val="000000"/>
                </a:solidFill>
                <a:effectLst/>
                <a:uLnTx/>
                <a:uFillTx/>
                <a:latin typeface="Century Gothic" panose="020B0502020202020204" pitchFamily="34" charset="0"/>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11/02/2025</a:t>
            </a:fld>
            <a:endParaRPr kumimoji="0" lang="en-US" sz="2000" b="0" i="0" u="none" strike="noStrike" kern="1200" cap="none" spc="0" normalizeH="0" baseline="0" noProof="0">
              <a:ln>
                <a:noFill/>
              </a:ln>
              <a:solidFill>
                <a:srgbClr val="000000"/>
              </a:solidFill>
              <a:effectLst/>
              <a:uLnTx/>
              <a:uFillTx/>
              <a:latin typeface="Century Gothic" panose="020B0502020202020204" pitchFamily="34" charset="0"/>
              <a:ea typeface="+mn-ea"/>
              <a:cs typeface="Arial"/>
              <a:sym typeface="Arial"/>
            </a:endParaRPr>
          </a:p>
        </p:txBody>
      </p:sp>
      <p:sp>
        <p:nvSpPr>
          <p:cNvPr id="12" name="Rectangle 11">
            <a:extLst>
              <a:ext uri="{FF2B5EF4-FFF2-40B4-BE49-F238E27FC236}">
                <a16:creationId xmlns:a16="http://schemas.microsoft.com/office/drawing/2014/main" id="{01ED7114-63E2-5742-8A13-913A046FAC4A}"/>
              </a:ext>
            </a:extLst>
          </p:cNvPr>
          <p:cNvSpPr/>
          <p:nvPr/>
        </p:nvSpPr>
        <p:spPr>
          <a:xfrm>
            <a:off x="370704" y="5098809"/>
            <a:ext cx="8980030" cy="6100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eorgia" panose="02040502050405020303"/>
              <a:ea typeface="+mn-ea"/>
              <a:cs typeface="+mn-cs"/>
              <a:sym typeface="Arial"/>
            </a:endParaRPr>
          </a:p>
        </p:txBody>
      </p:sp>
      <p:pic>
        <p:nvPicPr>
          <p:cNvPr id="9" name="Picture 8" descr="Icon&#10;&#10;Description automatically generated">
            <a:extLst>
              <a:ext uri="{FF2B5EF4-FFF2-40B4-BE49-F238E27FC236}">
                <a16:creationId xmlns:a16="http://schemas.microsoft.com/office/drawing/2014/main" id="{F4BB6E1E-38B7-6046-B96C-B5FC3B4E3054}"/>
              </a:ext>
            </a:extLst>
          </p:cNvPr>
          <p:cNvPicPr>
            <a:picLocks noChangeAspect="1"/>
          </p:cNvPicPr>
          <p:nvPr/>
        </p:nvPicPr>
        <p:blipFill>
          <a:blip r:embed="rId4"/>
          <a:stretch>
            <a:fillRect/>
          </a:stretch>
        </p:blipFill>
        <p:spPr>
          <a:xfrm>
            <a:off x="11370264" y="1885307"/>
            <a:ext cx="837234" cy="432292"/>
          </a:xfrm>
          <a:prstGeom prst="rect">
            <a:avLst/>
          </a:prstGeom>
        </p:spPr>
      </p:pic>
      <p:pic>
        <p:nvPicPr>
          <p:cNvPr id="14" name="Picture 13">
            <a:extLst>
              <a:ext uri="{FF2B5EF4-FFF2-40B4-BE49-F238E27FC236}">
                <a16:creationId xmlns:a16="http://schemas.microsoft.com/office/drawing/2014/main" id="{A1F79DBD-6263-7EE0-0858-8232DE940110}"/>
              </a:ext>
            </a:extLst>
          </p:cNvPr>
          <p:cNvPicPr>
            <a:picLocks noChangeAspect="1"/>
          </p:cNvPicPr>
          <p:nvPr/>
        </p:nvPicPr>
        <p:blipFill>
          <a:blip r:embed="rId5"/>
          <a:stretch>
            <a:fillRect/>
          </a:stretch>
        </p:blipFill>
        <p:spPr>
          <a:xfrm>
            <a:off x="10439859" y="5132061"/>
            <a:ext cx="1054990" cy="1087802"/>
          </a:xfrm>
          <a:prstGeom prst="rect">
            <a:avLst/>
          </a:prstGeom>
        </p:spPr>
      </p:pic>
      <p:sp>
        <p:nvSpPr>
          <p:cNvPr id="16" name="TextBox 15">
            <a:extLst>
              <a:ext uri="{FF2B5EF4-FFF2-40B4-BE49-F238E27FC236}">
                <a16:creationId xmlns:a16="http://schemas.microsoft.com/office/drawing/2014/main" id="{55A61230-D685-8488-6EBD-3113E9A42BF8}"/>
              </a:ext>
            </a:extLst>
          </p:cNvPr>
          <p:cNvSpPr txBox="1"/>
          <p:nvPr/>
        </p:nvSpPr>
        <p:spPr>
          <a:xfrm>
            <a:off x="252155" y="4464720"/>
            <a:ext cx="5488062" cy="2339102"/>
          </a:xfrm>
          <a:prstGeom prst="rect">
            <a:avLst/>
          </a:prstGeom>
          <a:noFill/>
        </p:spPr>
        <p:txBody>
          <a:bodyPr wrap="square" rtlCol="0">
            <a:spAutoFit/>
          </a:bodyPr>
          <a:lstStyle/>
          <a:p>
            <a:r>
              <a:rPr lang="en-US" dirty="0">
                <a:latin typeface="Century Gothic" panose="020B0502020202020204" pitchFamily="34" charset="0"/>
              </a:rPr>
              <a:t>B3.2.1 Prior Knowledge Review</a:t>
            </a:r>
          </a:p>
          <a:p>
            <a:r>
              <a:rPr lang="en-US" dirty="0">
                <a:latin typeface="Century Gothic" panose="020B0502020202020204" pitchFamily="34" charset="0"/>
              </a:rPr>
              <a:t>B3.2.2 Biodiversity</a:t>
            </a:r>
          </a:p>
          <a:p>
            <a:pPr marL="285750" indent="-285750">
              <a:buFont typeface="Wingdings" pitchFamily="2" charset="2"/>
              <a:buChar char="Ø"/>
            </a:pPr>
            <a:r>
              <a:rPr lang="en-US" sz="2000" b="1" dirty="0">
                <a:latin typeface="Century Gothic" panose="020B0502020202020204" pitchFamily="34" charset="0"/>
              </a:rPr>
              <a:t>B3.2.3 How Humans Affect Biodiversity</a:t>
            </a:r>
          </a:p>
          <a:p>
            <a:r>
              <a:rPr lang="en-US" dirty="0">
                <a:latin typeface="Century Gothic" panose="020B0502020202020204" pitchFamily="34" charset="0"/>
              </a:rPr>
              <a:t>B3.2.4 How Humans can Preserve Biodiversity</a:t>
            </a:r>
          </a:p>
          <a:p>
            <a:r>
              <a:rPr lang="en-US" dirty="0">
                <a:latin typeface="Century Gothic" panose="020B0502020202020204" pitchFamily="34" charset="0"/>
              </a:rPr>
              <a:t>B3.2.5 The Effect of Pollution on Biodiversity</a:t>
            </a:r>
          </a:p>
          <a:p>
            <a:r>
              <a:rPr lang="en-US" dirty="0">
                <a:latin typeface="Century Gothic" panose="020B0502020202020204" pitchFamily="34" charset="0"/>
              </a:rPr>
              <a:t>B3.2.6 Global Warming</a:t>
            </a:r>
          </a:p>
          <a:p>
            <a:r>
              <a:rPr lang="en-US" dirty="0">
                <a:latin typeface="Century Gothic" panose="020B0502020202020204" pitchFamily="34" charset="0"/>
              </a:rPr>
              <a:t>B3.2.7 Taking It Further: Pyramids of Biomass</a:t>
            </a:r>
          </a:p>
          <a:p>
            <a:endParaRPr lang="en-US" dirty="0">
              <a:latin typeface="Century Gothic" panose="020B0502020202020204" pitchFamily="34" charset="0"/>
            </a:endParaRPr>
          </a:p>
        </p:txBody>
      </p:sp>
      <p:sp>
        <p:nvSpPr>
          <p:cNvPr id="17" name="TextBox 16">
            <a:extLst>
              <a:ext uri="{FF2B5EF4-FFF2-40B4-BE49-F238E27FC236}">
                <a16:creationId xmlns:a16="http://schemas.microsoft.com/office/drawing/2014/main" id="{60BBFB99-2590-B88F-3EFC-4500233EE6E6}"/>
              </a:ext>
            </a:extLst>
          </p:cNvPr>
          <p:cNvSpPr txBox="1"/>
          <p:nvPr/>
        </p:nvSpPr>
        <p:spPr>
          <a:xfrm>
            <a:off x="5511474" y="4469225"/>
            <a:ext cx="5116229" cy="923330"/>
          </a:xfrm>
          <a:prstGeom prst="rect">
            <a:avLst/>
          </a:prstGeom>
          <a:noFill/>
        </p:spPr>
        <p:txBody>
          <a:bodyPr wrap="square" rtlCol="0">
            <a:spAutoFit/>
          </a:bodyPr>
          <a:lstStyle/>
          <a:p>
            <a:r>
              <a:rPr lang="en-US" dirty="0">
                <a:latin typeface="Century Gothic" panose="020B0502020202020204" pitchFamily="34" charset="0"/>
              </a:rPr>
              <a:t>B3.2.8 Taking It Further: Farming and Biotechnology</a:t>
            </a:r>
          </a:p>
          <a:p>
            <a:r>
              <a:rPr lang="en-US" dirty="0">
                <a:latin typeface="Century Gothic" panose="020B0502020202020204" pitchFamily="34" charset="0"/>
              </a:rPr>
              <a:t>B3.2.9 Taking It Further: Food Security</a:t>
            </a:r>
          </a:p>
        </p:txBody>
      </p:sp>
    </p:spTree>
    <p:extLst>
      <p:ext uri="{BB962C8B-B14F-4D97-AF65-F5344CB8AC3E}">
        <p14:creationId xmlns:p14="http://schemas.microsoft.com/office/powerpoint/2010/main" val="2739972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837B8B-15FA-A840-8DD6-642FF112F3B0}"/>
              </a:ext>
            </a:extLst>
          </p:cNvPr>
          <p:cNvSpPr txBox="1"/>
          <p:nvPr/>
        </p:nvSpPr>
        <p:spPr>
          <a:xfrm>
            <a:off x="473324" y="1275585"/>
            <a:ext cx="10620000" cy="2677656"/>
          </a:xfrm>
          <a:prstGeom prst="rect">
            <a:avLst/>
          </a:prstGeom>
          <a:noFill/>
          <a:ln>
            <a:noFill/>
          </a:ln>
        </p:spPr>
        <p:txBody>
          <a:bodyPr wrap="square" rtlCol="0">
            <a:spAutoFit/>
          </a:bodyPr>
          <a:lstStyle/>
          <a:p>
            <a:pPr marL="342900" indent="-342900">
              <a:buFont typeface="Arial" panose="020B0604020202020204" pitchFamily="34" charset="0"/>
              <a:buChar char="•"/>
            </a:pPr>
            <a:r>
              <a:rPr lang="en-US" sz="2400" dirty="0">
                <a:latin typeface="Century Gothic" panose="020B0502020202020204" pitchFamily="34" charset="0"/>
              </a:rPr>
              <a:t>State that the growth of the human population has increased demand for resources</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Describe the harmful effects that humans are having on biodiversity</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Explain why scientific data can sometimes be uncertain or incomplete</a:t>
            </a:r>
          </a:p>
        </p:txBody>
      </p:sp>
      <p:sp>
        <p:nvSpPr>
          <p:cNvPr id="3" name="Title 1">
            <a:extLst>
              <a:ext uri="{FF2B5EF4-FFF2-40B4-BE49-F238E27FC236}">
                <a16:creationId xmlns:a16="http://schemas.microsoft.com/office/drawing/2014/main" id="{93A752CD-D21D-0342-A8A9-923DAD2939EC}"/>
              </a:ext>
            </a:extLst>
          </p:cNvPr>
          <p:cNvSpPr txBox="1">
            <a:spLocks/>
          </p:cNvSpPr>
          <p:nvPr/>
        </p:nvSpPr>
        <p:spPr>
          <a:xfrm>
            <a:off x="473324" y="400027"/>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dirty="0">
                <a:latin typeface="Century Gothic" panose="020B0502020202020204" pitchFamily="34" charset="0"/>
              </a:rPr>
              <a:t>Following this lesson, students will be able to: </a:t>
            </a:r>
          </a:p>
        </p:txBody>
      </p:sp>
      <p:pic>
        <p:nvPicPr>
          <p:cNvPr id="8" name="Picture 7" descr="Icon&#10;&#10;Description automatically generated">
            <a:extLst>
              <a:ext uri="{FF2B5EF4-FFF2-40B4-BE49-F238E27FC236}">
                <a16:creationId xmlns:a16="http://schemas.microsoft.com/office/drawing/2014/main" id="{AD7C9D85-44DB-3642-B4F5-96E274D368CD}"/>
              </a:ext>
            </a:extLst>
          </p:cNvPr>
          <p:cNvPicPr>
            <a:picLocks noChangeAspect="1"/>
          </p:cNvPicPr>
          <p:nvPr/>
        </p:nvPicPr>
        <p:blipFill>
          <a:blip r:embed="rId3"/>
          <a:stretch>
            <a:fillRect/>
          </a:stretch>
        </p:blipFill>
        <p:spPr>
          <a:xfrm>
            <a:off x="-248572" y="4741051"/>
            <a:ext cx="2720310" cy="1931212"/>
          </a:xfrm>
          <a:prstGeom prst="rect">
            <a:avLst/>
          </a:prstGeom>
        </p:spPr>
      </p:pic>
      <p:sp>
        <p:nvSpPr>
          <p:cNvPr id="9" name="Title 1">
            <a:extLst>
              <a:ext uri="{FF2B5EF4-FFF2-40B4-BE49-F238E27FC236}">
                <a16:creationId xmlns:a16="http://schemas.microsoft.com/office/drawing/2014/main" id="{59BD6F9A-2207-354B-B7D2-10738A5E0618}"/>
              </a:ext>
            </a:extLst>
          </p:cNvPr>
          <p:cNvSpPr txBox="1">
            <a:spLocks/>
          </p:cNvSpPr>
          <p:nvPr/>
        </p:nvSpPr>
        <p:spPr>
          <a:xfrm>
            <a:off x="473324" y="4282404"/>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a:latin typeface="Century Gothic" panose="020B0502020202020204" pitchFamily="34" charset="0"/>
              </a:rPr>
              <a:t>Key Words:</a:t>
            </a:r>
          </a:p>
        </p:txBody>
      </p:sp>
      <p:sp>
        <p:nvSpPr>
          <p:cNvPr id="12" name="Rectangle 11">
            <a:extLst>
              <a:ext uri="{FF2B5EF4-FFF2-40B4-BE49-F238E27FC236}">
                <a16:creationId xmlns:a16="http://schemas.microsoft.com/office/drawing/2014/main" id="{633A7E8A-4743-B64C-86DF-5A02881745D1}"/>
              </a:ext>
            </a:extLst>
          </p:cNvPr>
          <p:cNvSpPr/>
          <p:nvPr/>
        </p:nvSpPr>
        <p:spPr>
          <a:xfrm>
            <a:off x="1980581" y="5726096"/>
            <a:ext cx="2720310"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deforestation</a:t>
            </a:r>
          </a:p>
        </p:txBody>
      </p:sp>
      <p:sp>
        <p:nvSpPr>
          <p:cNvPr id="13" name="Rectangle 12">
            <a:extLst>
              <a:ext uri="{FF2B5EF4-FFF2-40B4-BE49-F238E27FC236}">
                <a16:creationId xmlns:a16="http://schemas.microsoft.com/office/drawing/2014/main" id="{3E876D59-91E6-364D-B1C6-8965DED5E5DB}"/>
              </a:ext>
            </a:extLst>
          </p:cNvPr>
          <p:cNvSpPr/>
          <p:nvPr/>
        </p:nvSpPr>
        <p:spPr>
          <a:xfrm>
            <a:off x="4828907" y="5706680"/>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resources</a:t>
            </a:r>
          </a:p>
        </p:txBody>
      </p:sp>
      <p:sp>
        <p:nvSpPr>
          <p:cNvPr id="14" name="Rectangle 13">
            <a:extLst>
              <a:ext uri="{FF2B5EF4-FFF2-40B4-BE49-F238E27FC236}">
                <a16:creationId xmlns:a16="http://schemas.microsoft.com/office/drawing/2014/main" id="{A2C825F2-5973-4048-9A5C-E0A4E794080E}"/>
              </a:ext>
            </a:extLst>
          </p:cNvPr>
          <p:cNvSpPr/>
          <p:nvPr/>
        </p:nvSpPr>
        <p:spPr>
          <a:xfrm>
            <a:off x="4378109" y="4897279"/>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population</a:t>
            </a:r>
          </a:p>
        </p:txBody>
      </p:sp>
      <p:sp>
        <p:nvSpPr>
          <p:cNvPr id="15" name="Rectangle 14">
            <a:extLst>
              <a:ext uri="{FF2B5EF4-FFF2-40B4-BE49-F238E27FC236}">
                <a16:creationId xmlns:a16="http://schemas.microsoft.com/office/drawing/2014/main" id="{3743B4BE-5CB7-F14B-9620-8B20D1CED962}"/>
              </a:ext>
            </a:extLst>
          </p:cNvPr>
          <p:cNvSpPr/>
          <p:nvPr/>
        </p:nvSpPr>
        <p:spPr>
          <a:xfrm>
            <a:off x="1980581" y="4891803"/>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biodiversity</a:t>
            </a:r>
          </a:p>
        </p:txBody>
      </p:sp>
    </p:spTree>
    <p:extLst>
      <p:ext uri="{BB962C8B-B14F-4D97-AF65-F5344CB8AC3E}">
        <p14:creationId xmlns:p14="http://schemas.microsoft.com/office/powerpoint/2010/main" val="9396588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6" name="Google Shape;106;p2"/>
          <p:cNvSpPr txBox="1"/>
          <p:nvPr/>
        </p:nvSpPr>
        <p:spPr>
          <a:xfrm>
            <a:off x="491071" y="477054"/>
            <a:ext cx="10406777" cy="400105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dk1"/>
              </a:solidFill>
              <a:latin typeface="Century Gothic"/>
              <a:ea typeface="Century Gothic"/>
              <a:cs typeface="Century Gothic"/>
              <a:sym typeface="Century Gothic"/>
            </a:endParaRPr>
          </a:p>
          <a:p>
            <a:pPr marR="0" lvl="0" algn="l" rtl="0">
              <a:lnSpc>
                <a:spcPct val="100000"/>
              </a:lnSpc>
              <a:spcBef>
                <a:spcPts val="0"/>
              </a:spcBef>
              <a:spcAft>
                <a:spcPts val="0"/>
              </a:spcAft>
              <a:buClr>
                <a:schemeClr val="dk1"/>
              </a:buClr>
              <a:buSzPts val="2400"/>
            </a:pPr>
            <a:r>
              <a:rPr lang="en-GB" sz="2400" b="0" i="0" u="none" strike="noStrike" cap="none">
                <a:solidFill>
                  <a:schemeClr val="dk1"/>
                </a:solidFill>
                <a:latin typeface="Century Gothic"/>
                <a:ea typeface="Century Gothic"/>
                <a:cs typeface="Century Gothic"/>
                <a:sym typeface="Century Gothic"/>
              </a:rPr>
              <a:t>The </a:t>
            </a:r>
            <a:r>
              <a:rPr lang="en-GB" sz="2400" b="1" i="0" u="none" strike="noStrike" cap="none">
                <a:solidFill>
                  <a:schemeClr val="dk1"/>
                </a:solidFill>
                <a:latin typeface="Century Gothic"/>
                <a:ea typeface="Century Gothic"/>
                <a:cs typeface="Century Gothic"/>
                <a:sym typeface="Century Gothic"/>
              </a:rPr>
              <a:t>fix-it</a:t>
            </a:r>
            <a:r>
              <a:rPr lang="en-GB" sz="2400" b="0" i="0" u="none" strike="noStrike" cap="none">
                <a:solidFill>
                  <a:schemeClr val="dk1"/>
                </a:solidFill>
                <a:latin typeface="Century Gothic"/>
                <a:ea typeface="Century Gothic"/>
                <a:cs typeface="Century Gothic"/>
                <a:sym typeface="Century Gothic"/>
              </a:rPr>
              <a:t> is an opportunity to respond to gaps in knowledge, especially those identified by th</a:t>
            </a:r>
            <a:r>
              <a:rPr lang="en-GB" sz="2400">
                <a:solidFill>
                  <a:schemeClr val="dk1"/>
                </a:solidFill>
                <a:latin typeface="Century Gothic"/>
                <a:ea typeface="Century Gothic"/>
                <a:cs typeface="Century Gothic"/>
                <a:sym typeface="Century Gothic"/>
              </a:rPr>
              <a:t>e previous lesson’s exit ticket.</a:t>
            </a:r>
          </a:p>
          <a:p>
            <a:pPr marL="457200" marR="0" lvl="0" indent="-457200" algn="l" rtl="0">
              <a:lnSpc>
                <a:spcPct val="100000"/>
              </a:lnSpc>
              <a:spcBef>
                <a:spcPts val="0"/>
              </a:spcBef>
              <a:spcAft>
                <a:spcPts val="0"/>
              </a:spcAft>
              <a:buClr>
                <a:schemeClr val="dk1"/>
              </a:buClr>
              <a:buSzPts val="2400"/>
              <a:buFont typeface="Arial"/>
              <a:buChar char="•"/>
            </a:pPr>
            <a:endParaRPr lang="en-GB" sz="2400" b="0" i="0" u="none" strike="noStrike" cap="none">
              <a:solidFill>
                <a:schemeClr val="dk1"/>
              </a:solidFill>
              <a:latin typeface="Century Gothic"/>
              <a:ea typeface="Arial"/>
              <a:cs typeface="Arial"/>
              <a:sym typeface="Century Gothic"/>
            </a:endParaRPr>
          </a:p>
          <a:p>
            <a:pPr marL="457200" marR="0" lvl="0" indent="-457200" algn="l" rtl="0">
              <a:lnSpc>
                <a:spcPct val="100000"/>
              </a:lnSpc>
              <a:spcBef>
                <a:spcPts val="0"/>
              </a:spcBef>
              <a:spcAft>
                <a:spcPts val="0"/>
              </a:spcAft>
              <a:buClr>
                <a:schemeClr val="dk1"/>
              </a:buClr>
              <a:buSzPts val="2400"/>
              <a:buFont typeface="Arial"/>
              <a:buChar char="•"/>
            </a:pPr>
            <a:r>
              <a:rPr lang="en-GB" sz="2400">
                <a:solidFill>
                  <a:schemeClr val="dk1"/>
                </a:solidFill>
                <a:latin typeface="Century Gothic"/>
                <a:ea typeface="Arial"/>
                <a:cs typeface="Arial"/>
                <a:sym typeface="Century Gothic"/>
              </a:rPr>
              <a:t>The teacher should customise this slide as needed, to facilitate</a:t>
            </a:r>
          </a:p>
          <a:p>
            <a:pPr marL="914400" lvl="1" indent="-457200">
              <a:buClr>
                <a:schemeClr val="dk1"/>
              </a:buClr>
              <a:buSzPts val="2400"/>
              <a:buFont typeface="Arial"/>
              <a:buChar char="•"/>
            </a:pPr>
            <a:r>
              <a:rPr lang="en-GB" sz="2400" b="1" i="0" u="none" strike="noStrike" cap="none">
                <a:solidFill>
                  <a:schemeClr val="dk1"/>
                </a:solidFill>
                <a:latin typeface="Century Gothic"/>
                <a:ea typeface="Arial"/>
                <a:cs typeface="Arial"/>
                <a:sym typeface="Century Gothic"/>
              </a:rPr>
              <a:t>reteach</a:t>
            </a:r>
            <a:r>
              <a:rPr lang="en-GB" sz="2400">
                <a:solidFill>
                  <a:schemeClr val="dk1"/>
                </a:solidFill>
                <a:latin typeface="Century Gothic"/>
                <a:ea typeface="Arial"/>
                <a:cs typeface="Arial"/>
                <a:sym typeface="Century Gothic"/>
              </a:rPr>
              <a:t>, </a:t>
            </a:r>
            <a:r>
              <a:rPr lang="en-GB" sz="2400" b="1" i="0" u="none" strike="noStrike" cap="none">
                <a:solidFill>
                  <a:schemeClr val="dk1"/>
                </a:solidFill>
                <a:latin typeface="Century Gothic"/>
                <a:ea typeface="Arial"/>
                <a:cs typeface="Arial"/>
                <a:sym typeface="Century Gothic"/>
              </a:rPr>
              <a:t>explanation, de</a:t>
            </a:r>
            <a:r>
              <a:rPr lang="en-GB" sz="2400" b="1">
                <a:solidFill>
                  <a:schemeClr val="dk1"/>
                </a:solidFill>
                <a:latin typeface="Century Gothic"/>
                <a:ea typeface="Arial"/>
                <a:cs typeface="Arial"/>
                <a:sym typeface="Century Gothic"/>
              </a:rPr>
              <a:t>monstration</a:t>
            </a:r>
            <a:r>
              <a:rPr lang="en-GB" sz="2400">
                <a:solidFill>
                  <a:schemeClr val="dk1"/>
                </a:solidFill>
                <a:latin typeface="Century Gothic"/>
                <a:ea typeface="Arial"/>
                <a:cs typeface="Arial"/>
                <a:sym typeface="Century Gothic"/>
              </a:rPr>
              <a:t> or </a:t>
            </a:r>
            <a:r>
              <a:rPr lang="en-GB" sz="2400" b="1">
                <a:solidFill>
                  <a:schemeClr val="dk1"/>
                </a:solidFill>
                <a:latin typeface="Century Gothic"/>
                <a:ea typeface="Arial"/>
                <a:cs typeface="Arial"/>
                <a:sym typeface="Century Gothic"/>
              </a:rPr>
              <a:t>modelling</a:t>
            </a:r>
            <a:r>
              <a:rPr lang="en-GB" sz="2400">
                <a:solidFill>
                  <a:schemeClr val="dk1"/>
                </a:solidFill>
                <a:latin typeface="Century Gothic"/>
                <a:ea typeface="Arial"/>
                <a:cs typeface="Arial"/>
                <a:sym typeface="Century Gothic"/>
              </a:rPr>
              <a:t> </a:t>
            </a:r>
            <a:r>
              <a:rPr lang="en-GB" sz="2400" b="0" i="0" u="none" strike="noStrike" cap="none">
                <a:solidFill>
                  <a:schemeClr val="dk1"/>
                </a:solidFill>
                <a:latin typeface="Century Gothic"/>
                <a:ea typeface="Arial"/>
                <a:cs typeface="Arial"/>
                <a:sym typeface="Century Gothic"/>
              </a:rPr>
              <a:t>of ideas and concepts that students have not yet grasped or have misunderstood.</a:t>
            </a:r>
          </a:p>
          <a:p>
            <a:pPr marL="914400" lvl="1" indent="-457200">
              <a:buClr>
                <a:schemeClr val="dk1"/>
              </a:buClr>
              <a:buSzPts val="2400"/>
              <a:buFont typeface="Arial"/>
              <a:buChar char="•"/>
            </a:pPr>
            <a:r>
              <a:rPr lang="en-GB" sz="2400" b="1">
                <a:solidFill>
                  <a:schemeClr val="dk1"/>
                </a:solidFill>
                <a:latin typeface="Century Gothic"/>
                <a:ea typeface="Arial"/>
                <a:cs typeface="Arial"/>
                <a:sym typeface="Century Gothic"/>
              </a:rPr>
              <a:t>practise</a:t>
            </a:r>
            <a:r>
              <a:rPr lang="en-GB" sz="2400">
                <a:solidFill>
                  <a:schemeClr val="dk1"/>
                </a:solidFill>
                <a:latin typeface="Century Gothic"/>
                <a:ea typeface="Arial"/>
                <a:cs typeface="Arial"/>
                <a:sym typeface="Century Gothic"/>
              </a:rPr>
              <a:t> answering specific questions or of key skills.</a:t>
            </a:r>
          </a:p>
          <a:p>
            <a:pPr marL="914400" lvl="1" indent="-457200">
              <a:buClr>
                <a:schemeClr val="dk1"/>
              </a:buClr>
              <a:buSzPts val="2400"/>
              <a:buFont typeface="Arial"/>
              <a:buChar char="•"/>
            </a:pPr>
            <a:r>
              <a:rPr lang="en-GB" sz="2400" b="1">
                <a:solidFill>
                  <a:schemeClr val="dk1"/>
                </a:solidFill>
                <a:latin typeface="Century Gothic"/>
                <a:ea typeface="Arial"/>
                <a:cs typeface="Arial"/>
                <a:sym typeface="Century Gothic"/>
              </a:rPr>
              <a:t>redrafting</a:t>
            </a:r>
            <a:r>
              <a:rPr lang="en-GB" sz="2400">
                <a:solidFill>
                  <a:schemeClr val="dk1"/>
                </a:solidFill>
                <a:latin typeface="Century Gothic"/>
                <a:ea typeface="Arial"/>
                <a:cs typeface="Arial"/>
                <a:sym typeface="Century Gothic"/>
              </a:rPr>
              <a:t> or </a:t>
            </a:r>
            <a:r>
              <a:rPr lang="en-GB" sz="2400" b="1">
                <a:solidFill>
                  <a:schemeClr val="dk1"/>
                </a:solidFill>
                <a:latin typeface="Century Gothic"/>
                <a:ea typeface="Arial"/>
                <a:cs typeface="Arial"/>
                <a:sym typeface="Century Gothic"/>
              </a:rPr>
              <a:t>improving</a:t>
            </a:r>
            <a:r>
              <a:rPr lang="en-GB" sz="2400">
                <a:solidFill>
                  <a:schemeClr val="dk1"/>
                </a:solidFill>
                <a:latin typeface="Century Gothic"/>
                <a:ea typeface="Arial"/>
                <a:cs typeface="Arial"/>
                <a:sym typeface="Century Gothic"/>
              </a:rPr>
              <a:t> previous work.</a:t>
            </a:r>
          </a:p>
          <a:p>
            <a:pPr marL="457200" marR="0" lvl="0" indent="-457200" algn="l" rtl="0">
              <a:lnSpc>
                <a:spcPct val="100000"/>
              </a:lnSpc>
              <a:spcBef>
                <a:spcPts val="0"/>
              </a:spcBef>
              <a:spcAft>
                <a:spcPts val="0"/>
              </a:spcAft>
              <a:buClr>
                <a:schemeClr val="dk1"/>
              </a:buClr>
              <a:buSzPts val="2400"/>
              <a:buFont typeface="Arial"/>
              <a:buChar char="•"/>
            </a:pPr>
            <a:endParaRPr sz="1400" b="0" i="0" u="none" strike="noStrike" cap="none">
              <a:solidFill>
                <a:srgbClr val="000000"/>
              </a:solidFill>
              <a:latin typeface="Arial"/>
              <a:ea typeface="Arial"/>
              <a:cs typeface="Arial"/>
              <a:sym typeface="Arial"/>
            </a:endParaRPr>
          </a:p>
        </p:txBody>
      </p:sp>
      <p:sp>
        <p:nvSpPr>
          <p:cNvPr id="2" name="Title 1">
            <a:extLst>
              <a:ext uri="{FF2B5EF4-FFF2-40B4-BE49-F238E27FC236}">
                <a16:creationId xmlns:a16="http://schemas.microsoft.com/office/drawing/2014/main" id="{6C92CDF9-9E9C-714B-9C6F-2DE6F9E48CAE}"/>
              </a:ext>
            </a:extLst>
          </p:cNvPr>
          <p:cNvSpPr>
            <a:spLocks noGrp="1"/>
          </p:cNvSpPr>
          <p:nvPr>
            <p:ph type="title"/>
          </p:nvPr>
        </p:nvSpPr>
        <p:spPr/>
        <p:txBody>
          <a:bodyPr>
            <a:normAutofit/>
          </a:bodyPr>
          <a:lstStyle/>
          <a:p>
            <a:r>
              <a:rPr lang="en-GB" sz="2800">
                <a:solidFill>
                  <a:schemeClr val="dk1"/>
                </a:solidFill>
                <a:latin typeface="Century Gothic"/>
                <a:ea typeface="Century Gothic"/>
                <a:cs typeface="Century Gothic"/>
                <a:sym typeface="Century Gothic"/>
              </a:rPr>
              <a:t>This is the fix-it portion of the lesson</a:t>
            </a:r>
            <a:endParaRPr lang="en-US"/>
          </a:p>
        </p:txBody>
      </p:sp>
      <p:pic>
        <p:nvPicPr>
          <p:cNvPr id="5" name="Picture 4" descr="Text, letter&#10;&#10;Description automatically generated">
            <a:extLst>
              <a:ext uri="{FF2B5EF4-FFF2-40B4-BE49-F238E27FC236}">
                <a16:creationId xmlns:a16="http://schemas.microsoft.com/office/drawing/2014/main" id="{0DA891CF-BAA9-8747-260A-93205A74D88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2" y="4191177"/>
            <a:ext cx="4587362" cy="2597586"/>
          </a:xfrm>
          <a:prstGeom prst="rect">
            <a:avLst/>
          </a:prstGeom>
          <a:ln>
            <a:solidFill>
              <a:schemeClr val="tx1"/>
            </a:solidFill>
          </a:ln>
        </p:spPr>
      </p:pic>
    </p:spTree>
    <p:extLst>
      <p:ext uri="{BB962C8B-B14F-4D97-AF65-F5344CB8AC3E}">
        <p14:creationId xmlns:p14="http://schemas.microsoft.com/office/powerpoint/2010/main" val="810804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540000" y="948690"/>
            <a:ext cx="6394200" cy="4062651"/>
          </a:xfrm>
          <a:prstGeom prst="rect">
            <a:avLst/>
          </a:prstGeom>
          <a:noFill/>
        </p:spPr>
        <p:txBody>
          <a:bodyPr wrap="square" lIns="0" tIns="0" rIns="0" bIns="0" rtlCol="0">
            <a:spAutoFit/>
          </a:bodyPr>
          <a:lstStyle/>
          <a:p>
            <a:r>
              <a:rPr lang="en-GB" sz="2400">
                <a:latin typeface="Century Gothic" panose="020B0502020202020204" pitchFamily="34" charset="0"/>
              </a:rPr>
              <a:t>Huge growth of the human </a:t>
            </a:r>
            <a:r>
              <a:rPr lang="en-GB" sz="2400" b="1">
                <a:latin typeface="Century Gothic" panose="020B0502020202020204" pitchFamily="34" charset="0"/>
              </a:rPr>
              <a:t>population</a:t>
            </a:r>
            <a:r>
              <a:rPr lang="en-GB" sz="2400">
                <a:latin typeface="Century Gothic" panose="020B0502020202020204" pitchFamily="34" charset="0"/>
              </a:rPr>
              <a:t> means more </a:t>
            </a:r>
            <a:r>
              <a:rPr lang="en-GB" sz="2400" b="1">
                <a:latin typeface="Century Gothic" panose="020B0502020202020204" pitchFamily="34" charset="0"/>
              </a:rPr>
              <a:t>resources</a:t>
            </a:r>
            <a:r>
              <a:rPr lang="en-GB" sz="2400">
                <a:latin typeface="Century Gothic" panose="020B0502020202020204" pitchFamily="34" charset="0"/>
              </a:rPr>
              <a:t> are used and more </a:t>
            </a:r>
            <a:r>
              <a:rPr lang="en-GB" sz="2400" b="1">
                <a:latin typeface="Century Gothic" panose="020B0502020202020204" pitchFamily="34" charset="0"/>
              </a:rPr>
              <a:t>waste</a:t>
            </a:r>
            <a:r>
              <a:rPr lang="en-GB" sz="2400">
                <a:latin typeface="Century Gothic" panose="020B0502020202020204" pitchFamily="34" charset="0"/>
              </a:rPr>
              <a:t> is produced</a:t>
            </a:r>
          </a:p>
          <a:p>
            <a:endParaRPr lang="en-GB" sz="2400">
              <a:latin typeface="Century Gothic" panose="020B0502020202020204" pitchFamily="34" charset="0"/>
            </a:endParaRPr>
          </a:p>
          <a:p>
            <a:r>
              <a:rPr lang="en-GB" sz="2400">
                <a:latin typeface="Century Gothic" panose="020B0502020202020204" pitchFamily="34" charset="0"/>
              </a:rPr>
              <a:t>Many human activities are </a:t>
            </a:r>
            <a:r>
              <a:rPr lang="en-GB" sz="2400" b="1">
                <a:latin typeface="Century Gothic" panose="020B0502020202020204" pitchFamily="34" charset="0"/>
              </a:rPr>
              <a:t>reducing biodiversity </a:t>
            </a:r>
            <a:r>
              <a:rPr lang="en-GB" sz="2400">
                <a:latin typeface="Century Gothic" panose="020B0502020202020204" pitchFamily="34" charset="0"/>
              </a:rPr>
              <a:t>on Earth</a:t>
            </a:r>
          </a:p>
          <a:p>
            <a:endParaRPr lang="en-GB" sz="2400">
              <a:latin typeface="Century Gothic" panose="020B0502020202020204" pitchFamily="34" charset="0"/>
            </a:endParaRPr>
          </a:p>
          <a:p>
            <a:r>
              <a:rPr lang="en-GB" sz="2400">
                <a:latin typeface="Century Gothic" panose="020B0502020202020204" pitchFamily="34" charset="0"/>
              </a:rPr>
              <a:t>For future food sources and human </a:t>
            </a:r>
            <a:r>
              <a:rPr lang="en-GB" sz="2400" b="1">
                <a:latin typeface="Century Gothic" panose="020B0502020202020204" pitchFamily="34" charset="0"/>
              </a:rPr>
              <a:t>survival</a:t>
            </a:r>
            <a:r>
              <a:rPr lang="en-GB" sz="2400">
                <a:latin typeface="Century Gothic" panose="020B0502020202020204" pitchFamily="34" charset="0"/>
              </a:rPr>
              <a:t>, action must be taken now to maintain biodiversity</a:t>
            </a:r>
          </a:p>
          <a:p>
            <a:endParaRPr lang="en-GB" sz="2400">
              <a:latin typeface="Century Gothic" panose="020B0502020202020204" pitchFamily="34" charset="0"/>
            </a:endParaRPr>
          </a:p>
        </p:txBody>
      </p:sp>
      <p:sp>
        <p:nvSpPr>
          <p:cNvPr id="3" name="Title 2">
            <a:extLst>
              <a:ext uri="{FF2B5EF4-FFF2-40B4-BE49-F238E27FC236}">
                <a16:creationId xmlns:a16="http://schemas.microsoft.com/office/drawing/2014/main" id="{42B0A0BB-E1B0-7240-89EE-FD565B8E85D6}"/>
              </a:ext>
            </a:extLst>
          </p:cNvPr>
          <p:cNvSpPr>
            <a:spLocks noGrp="1"/>
          </p:cNvSpPr>
          <p:nvPr>
            <p:ph type="title"/>
          </p:nvPr>
        </p:nvSpPr>
        <p:spPr/>
        <p:txBody>
          <a:bodyPr>
            <a:normAutofit/>
          </a:bodyPr>
          <a:lstStyle/>
          <a:p>
            <a:r>
              <a:rPr lang="en-GB">
                <a:latin typeface="Century Gothic" panose="020B0502020202020204" pitchFamily="34" charset="0"/>
              </a:rPr>
              <a:t>Human Effects on Biodiversity</a:t>
            </a:r>
          </a:p>
        </p:txBody>
      </p:sp>
      <p:sp>
        <p:nvSpPr>
          <p:cNvPr id="8" name="Oval 7">
            <a:extLst>
              <a:ext uri="{FF2B5EF4-FFF2-40B4-BE49-F238E27FC236}">
                <a16:creationId xmlns:a16="http://schemas.microsoft.com/office/drawing/2014/main" id="{1C003CC6-0D92-4B04-B9C9-165DDAA3C961}"/>
              </a:ext>
            </a:extLst>
          </p:cNvPr>
          <p:cNvSpPr/>
          <p:nvPr/>
        </p:nvSpPr>
        <p:spPr>
          <a:xfrm>
            <a:off x="7749939" y="360000"/>
            <a:ext cx="3200622" cy="3014222"/>
          </a:xfrm>
          <a:prstGeom prst="ellipse">
            <a:avLst/>
          </a:prstGeom>
          <a:solidFill>
            <a:srgbClr val="009193">
              <a:alpha val="54902"/>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400" b="1">
                <a:solidFill>
                  <a:schemeClr val="tx1"/>
                </a:solidFill>
                <a:latin typeface="Century Gothic" panose="020B0502020202020204" pitchFamily="34" charset="0"/>
              </a:rPr>
              <a:t>Global population has increased from 1 billion in 1800 to 7.9 billion in 2020</a:t>
            </a:r>
            <a:endParaRPr lang="en-GB" sz="2400">
              <a:solidFill>
                <a:schemeClr val="tx1"/>
              </a:solidFill>
              <a:latin typeface="Century Gothic" panose="020B0502020202020204" pitchFamily="34" charset="0"/>
            </a:endParaRPr>
          </a:p>
        </p:txBody>
      </p:sp>
      <p:pic>
        <p:nvPicPr>
          <p:cNvPr id="1026" name="Picture 2" descr="Pollution, Trash, Garbage, Ocean">
            <a:extLst>
              <a:ext uri="{FF2B5EF4-FFF2-40B4-BE49-F238E27FC236}">
                <a16:creationId xmlns:a16="http://schemas.microsoft.com/office/drawing/2014/main" id="{2911FA84-E69D-28F3-B0F1-F1C52A346F3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09071" y="3734222"/>
            <a:ext cx="5107858" cy="28860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3262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540000" y="1213008"/>
            <a:ext cx="6010702" cy="4431983"/>
          </a:xfrm>
          <a:prstGeom prst="rect">
            <a:avLst/>
          </a:prstGeom>
          <a:noFill/>
        </p:spPr>
        <p:txBody>
          <a:bodyPr wrap="square" lIns="0" tIns="0" rIns="0" bIns="0" rtlCol="0">
            <a:spAutoFit/>
          </a:bodyPr>
          <a:lstStyle/>
          <a:p>
            <a:r>
              <a:rPr lang="en-US" sz="2400" dirty="0">
                <a:latin typeface="Century Gothic" panose="020B0502020202020204" pitchFamily="34" charset="0"/>
              </a:rPr>
              <a:t>Introducing </a:t>
            </a:r>
            <a:r>
              <a:rPr lang="en-US" sz="2400" b="1" dirty="0">
                <a:latin typeface="Century Gothic" panose="020B0502020202020204" pitchFamily="34" charset="0"/>
              </a:rPr>
              <a:t>non-indigenous</a:t>
            </a:r>
            <a:r>
              <a:rPr lang="en-US" sz="2400" dirty="0">
                <a:latin typeface="Century Gothic" panose="020B0502020202020204" pitchFamily="34" charset="0"/>
              </a:rPr>
              <a:t> species can reduce biodiversity if the species out-competes or kills</a:t>
            </a:r>
            <a:r>
              <a:rPr lang="en-US" sz="2400" b="1" dirty="0">
                <a:latin typeface="Century Gothic" panose="020B0502020202020204" pitchFamily="34" charset="0"/>
              </a:rPr>
              <a:t> indigenous </a:t>
            </a:r>
            <a:r>
              <a:rPr lang="en-US" sz="2400" dirty="0">
                <a:latin typeface="Century Gothic" panose="020B0502020202020204" pitchFamily="34" charset="0"/>
              </a:rPr>
              <a:t>species</a:t>
            </a:r>
          </a:p>
          <a:p>
            <a:endParaRPr lang="en-US" sz="2400" dirty="0">
              <a:latin typeface="Century Gothic" panose="020B0502020202020204" pitchFamily="34" charset="0"/>
            </a:endParaRPr>
          </a:p>
          <a:p>
            <a:endParaRPr lang="en-US" sz="2400" dirty="0">
              <a:latin typeface="Century Gothic" panose="020B0502020202020204" pitchFamily="34" charset="0"/>
            </a:endParaRPr>
          </a:p>
          <a:p>
            <a:r>
              <a:rPr lang="en-US" sz="2400" dirty="0">
                <a:latin typeface="Century Gothic" panose="020B0502020202020204" pitchFamily="34" charset="0"/>
              </a:rPr>
              <a:t>This could mean the </a:t>
            </a:r>
            <a:r>
              <a:rPr lang="en-US" sz="2400" b="1" dirty="0">
                <a:latin typeface="Century Gothic" panose="020B0502020202020204" pitchFamily="34" charset="0"/>
              </a:rPr>
              <a:t>non-indigenous </a:t>
            </a:r>
            <a:r>
              <a:rPr lang="en-US" sz="2400" dirty="0">
                <a:latin typeface="Century Gothic" panose="020B0502020202020204" pitchFamily="34" charset="0"/>
              </a:rPr>
              <a:t>species:</a:t>
            </a:r>
          </a:p>
          <a:p>
            <a:pPr marL="342900" indent="-342900">
              <a:buFont typeface="Arial" panose="020B0604020202020204" pitchFamily="34" charset="0"/>
              <a:buChar char="•"/>
            </a:pPr>
            <a:r>
              <a:rPr lang="en-US" sz="2400" dirty="0">
                <a:latin typeface="Century Gothic" panose="020B0502020202020204" pitchFamily="34" charset="0"/>
              </a:rPr>
              <a:t>Is a </a:t>
            </a:r>
            <a:r>
              <a:rPr lang="en-US" sz="2400" b="1" dirty="0">
                <a:latin typeface="Century Gothic" panose="020B0502020202020204" pitchFamily="34" charset="0"/>
              </a:rPr>
              <a:t>predator</a:t>
            </a:r>
            <a:r>
              <a:rPr lang="en-US" sz="2400" dirty="0">
                <a:latin typeface="Century Gothic" panose="020B0502020202020204" pitchFamily="34" charset="0"/>
              </a:rPr>
              <a:t> to indigenous species</a:t>
            </a:r>
          </a:p>
          <a:p>
            <a:pPr marL="342900" indent="-342900">
              <a:buFont typeface="Arial" panose="020B0604020202020204" pitchFamily="34" charset="0"/>
              <a:buChar char="•"/>
            </a:pPr>
            <a:r>
              <a:rPr lang="en-US" sz="2400" b="1" dirty="0">
                <a:latin typeface="Century Gothic" panose="020B0502020202020204" pitchFamily="34" charset="0"/>
              </a:rPr>
              <a:t>Outcompetes</a:t>
            </a:r>
            <a:r>
              <a:rPr lang="en-US" sz="2400" dirty="0">
                <a:latin typeface="Century Gothic" panose="020B0502020202020204" pitchFamily="34" charset="0"/>
              </a:rPr>
              <a:t> indigenous species for food </a:t>
            </a:r>
          </a:p>
          <a:p>
            <a:pPr marL="342900" indent="-342900">
              <a:buFont typeface="Arial" panose="020B0604020202020204" pitchFamily="34" charset="0"/>
              <a:buChar char="•"/>
            </a:pPr>
            <a:r>
              <a:rPr lang="en-US" sz="2400" dirty="0">
                <a:latin typeface="Century Gothic" panose="020B0502020202020204" pitchFamily="34" charset="0"/>
              </a:rPr>
              <a:t>Destroys the </a:t>
            </a:r>
            <a:r>
              <a:rPr lang="en-US" sz="2400" b="1" dirty="0">
                <a:latin typeface="Century Gothic" panose="020B0502020202020204" pitchFamily="34" charset="0"/>
              </a:rPr>
              <a:t>habitats</a:t>
            </a:r>
            <a:r>
              <a:rPr lang="en-US" sz="2400" dirty="0">
                <a:latin typeface="Century Gothic" panose="020B0502020202020204" pitchFamily="34" charset="0"/>
              </a:rPr>
              <a:t> of indigenous species</a:t>
            </a:r>
          </a:p>
        </p:txBody>
      </p:sp>
      <p:sp>
        <p:nvSpPr>
          <p:cNvPr id="3" name="Title 2">
            <a:extLst>
              <a:ext uri="{FF2B5EF4-FFF2-40B4-BE49-F238E27FC236}">
                <a16:creationId xmlns:a16="http://schemas.microsoft.com/office/drawing/2014/main" id="{42B0A0BB-E1B0-7240-89EE-FD565B8E85D6}"/>
              </a:ext>
            </a:extLst>
          </p:cNvPr>
          <p:cNvSpPr>
            <a:spLocks noGrp="1"/>
          </p:cNvSpPr>
          <p:nvPr>
            <p:ph type="title"/>
          </p:nvPr>
        </p:nvSpPr>
        <p:spPr/>
        <p:txBody>
          <a:bodyPr>
            <a:normAutofit/>
          </a:bodyPr>
          <a:lstStyle/>
          <a:p>
            <a:r>
              <a:rPr lang="en-GB">
                <a:latin typeface="Century Gothic" panose="020B0502020202020204" pitchFamily="34" charset="0"/>
              </a:rPr>
              <a:t>Human Effects on Biodiversity</a:t>
            </a:r>
          </a:p>
        </p:txBody>
      </p:sp>
      <p:pic>
        <p:nvPicPr>
          <p:cNvPr id="2050" name="Picture 2" descr="brown rabbit on green grass during daytime">
            <a:extLst>
              <a:ext uri="{FF2B5EF4-FFF2-40B4-BE49-F238E27FC236}">
                <a16:creationId xmlns:a16="http://schemas.microsoft.com/office/drawing/2014/main" id="{5173CDFA-0314-E65D-0735-1B1F873F7E2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41397" y="279571"/>
            <a:ext cx="3818603" cy="312363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Australia, Continent, Geography, Map">
            <a:extLst>
              <a:ext uri="{FF2B5EF4-FFF2-40B4-BE49-F238E27FC236}">
                <a16:creationId xmlns:a16="http://schemas.microsoft.com/office/drawing/2014/main" id="{4115833B-889A-6C82-4495-29CB4E78CFF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65700" y="3454792"/>
            <a:ext cx="3794300" cy="31236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4193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D35E-7B34-F94C-9DD3-77176F7C3EC6}"/>
              </a:ext>
            </a:extLst>
          </p:cNvPr>
          <p:cNvSpPr>
            <a:spLocks noGrp="1"/>
          </p:cNvSpPr>
          <p:nvPr>
            <p:ph type="title"/>
          </p:nvPr>
        </p:nvSpPr>
        <p:spPr>
          <a:xfrm>
            <a:off x="510504" y="141972"/>
            <a:ext cx="10620000" cy="720000"/>
          </a:xfrm>
        </p:spPr>
        <p:txBody>
          <a:bodyPr>
            <a:noAutofit/>
          </a:bodyPr>
          <a:lstStyle/>
          <a:p>
            <a:r>
              <a:rPr lang="en-US" sz="2400" dirty="0">
                <a:latin typeface="Century Gothic" panose="020B0502020202020204" pitchFamily="34" charset="0"/>
              </a:rPr>
              <a:t>Squirrels in the UK</a:t>
            </a:r>
          </a:p>
        </p:txBody>
      </p:sp>
      <p:sp>
        <p:nvSpPr>
          <p:cNvPr id="3" name="Rectangle 2">
            <a:extLst>
              <a:ext uri="{FF2B5EF4-FFF2-40B4-BE49-F238E27FC236}">
                <a16:creationId xmlns:a16="http://schemas.microsoft.com/office/drawing/2014/main" id="{F6471052-11CE-4E7C-8C4A-0C07007C07E9}"/>
              </a:ext>
            </a:extLst>
          </p:cNvPr>
          <p:cNvSpPr/>
          <p:nvPr/>
        </p:nvSpPr>
        <p:spPr>
          <a:xfrm>
            <a:off x="229184" y="5150908"/>
            <a:ext cx="7930023" cy="830997"/>
          </a:xfrm>
          <a:prstGeom prst="rect">
            <a:avLst/>
          </a:prstGeom>
        </p:spPr>
        <p:txBody>
          <a:bodyPr wrap="square">
            <a:spAutoFit/>
          </a:bodyPr>
          <a:lstStyle/>
          <a:p>
            <a:r>
              <a:rPr lang="en-US" sz="2400" b="1" dirty="0">
                <a:latin typeface="Century Gothic" panose="020B0502020202020204" pitchFamily="34" charset="0"/>
              </a:rPr>
              <a:t>Why do you think the introduction of the grey squirrel caused a reduction in biodiversity?</a:t>
            </a:r>
            <a:endParaRPr lang="en-GB" sz="2400" b="1" dirty="0"/>
          </a:p>
        </p:txBody>
      </p:sp>
      <p:sp>
        <p:nvSpPr>
          <p:cNvPr id="4" name="Rectangle 3">
            <a:extLst>
              <a:ext uri="{FF2B5EF4-FFF2-40B4-BE49-F238E27FC236}">
                <a16:creationId xmlns:a16="http://schemas.microsoft.com/office/drawing/2014/main" id="{72DF6168-6A1D-5065-6665-03B8C171EA0C}"/>
              </a:ext>
            </a:extLst>
          </p:cNvPr>
          <p:cNvSpPr/>
          <p:nvPr/>
        </p:nvSpPr>
        <p:spPr>
          <a:xfrm>
            <a:off x="436764" y="2490851"/>
            <a:ext cx="6701456" cy="2246769"/>
          </a:xfrm>
          <a:prstGeom prst="rect">
            <a:avLst/>
          </a:prstGeom>
        </p:spPr>
        <p:txBody>
          <a:bodyPr wrap="square">
            <a:spAutoFit/>
          </a:bodyPr>
          <a:lstStyle/>
          <a:p>
            <a:pPr marL="342900" indent="-342900">
              <a:buFont typeface="Arial" panose="020B0604020202020204" pitchFamily="34" charset="0"/>
              <a:buChar char="•"/>
            </a:pPr>
            <a:r>
              <a:rPr lang="en-US" sz="2000" i="1" dirty="0">
                <a:latin typeface="Century Gothic" panose="020B0502020202020204" pitchFamily="34" charset="0"/>
              </a:rPr>
              <a:t>Grey squirrels can carry a disease that is fatal to red squirrels but does not affect grey squirrels.</a:t>
            </a:r>
          </a:p>
          <a:p>
            <a:pPr marL="342900" indent="-342900">
              <a:buFont typeface="Arial" panose="020B0604020202020204" pitchFamily="34" charset="0"/>
              <a:buChar char="•"/>
            </a:pPr>
            <a:endParaRPr lang="en-US" sz="2000" i="1" dirty="0">
              <a:latin typeface="Century Gothic" panose="020B0502020202020204" pitchFamily="34" charset="0"/>
            </a:endParaRPr>
          </a:p>
          <a:p>
            <a:pPr marL="342900" indent="-342900">
              <a:buFont typeface="Arial" panose="020B0604020202020204" pitchFamily="34" charset="0"/>
              <a:buChar char="•"/>
            </a:pPr>
            <a:r>
              <a:rPr lang="en-US" sz="2000" i="1" dirty="0">
                <a:latin typeface="Century Gothic" panose="020B0502020202020204" pitchFamily="34" charset="0"/>
              </a:rPr>
              <a:t>Grey squirrels are more confident and aggressive</a:t>
            </a:r>
          </a:p>
          <a:p>
            <a:pPr marL="342900" indent="-342900">
              <a:buFont typeface="Arial" panose="020B0604020202020204" pitchFamily="34" charset="0"/>
              <a:buChar char="•"/>
            </a:pPr>
            <a:endParaRPr lang="en-US" sz="2000" i="1" dirty="0">
              <a:latin typeface="Century Gothic" panose="020B0502020202020204" pitchFamily="34" charset="0"/>
            </a:endParaRPr>
          </a:p>
          <a:p>
            <a:pPr marL="342900" indent="-342900">
              <a:buFont typeface="Arial" panose="020B0604020202020204" pitchFamily="34" charset="0"/>
              <a:buChar char="•"/>
            </a:pPr>
            <a:r>
              <a:rPr lang="en-US" sz="2000" i="1" dirty="0">
                <a:latin typeface="Century Gothic" panose="020B0502020202020204" pitchFamily="34" charset="0"/>
              </a:rPr>
              <a:t>Grey squirrels eat acorns when they are still green, whereas red squirrels wait for them to ripen</a:t>
            </a:r>
            <a:endParaRPr lang="en-GB" sz="2000" i="1" dirty="0"/>
          </a:p>
        </p:txBody>
      </p:sp>
      <p:sp>
        <p:nvSpPr>
          <p:cNvPr id="5" name="Rectangle 4">
            <a:extLst>
              <a:ext uri="{FF2B5EF4-FFF2-40B4-BE49-F238E27FC236}">
                <a16:creationId xmlns:a16="http://schemas.microsoft.com/office/drawing/2014/main" id="{65F3E42C-9A0C-C3D9-BA39-6FEBE5BFB4D8}"/>
              </a:ext>
            </a:extLst>
          </p:cNvPr>
          <p:cNvSpPr/>
          <p:nvPr/>
        </p:nvSpPr>
        <p:spPr>
          <a:xfrm>
            <a:off x="436763" y="1009879"/>
            <a:ext cx="10801507" cy="1200329"/>
          </a:xfrm>
          <a:prstGeom prst="rect">
            <a:avLst/>
          </a:prstGeom>
        </p:spPr>
        <p:txBody>
          <a:bodyPr wrap="square">
            <a:spAutoFit/>
          </a:bodyPr>
          <a:lstStyle/>
          <a:p>
            <a:r>
              <a:rPr lang="en-US" sz="2400" dirty="0">
                <a:latin typeface="Century Gothic" panose="020B0502020202020204" pitchFamily="34" charset="0"/>
              </a:rPr>
              <a:t>The red squirrel is indigenous to the UK, the grey squirrel was introduced in the 1800s from America. Now the grey squirrel is dominant across the UK.</a:t>
            </a:r>
            <a:endParaRPr lang="en-GB" sz="2400" dirty="0"/>
          </a:p>
        </p:txBody>
      </p:sp>
      <p:pic>
        <p:nvPicPr>
          <p:cNvPr id="3074" name="Picture 2" descr="Squirrel, Rodent, Animal, Red Squirrel">
            <a:extLst>
              <a:ext uri="{FF2B5EF4-FFF2-40B4-BE49-F238E27FC236}">
                <a16:creationId xmlns:a16="http://schemas.microsoft.com/office/drawing/2014/main" id="{D63965A9-9A06-73FF-43EB-8C605B323E0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11916" r="31973"/>
          <a:stretch/>
        </p:blipFill>
        <p:spPr bwMode="auto">
          <a:xfrm>
            <a:off x="8729491" y="1960726"/>
            <a:ext cx="2573329" cy="235528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Grey Squirrel, Squirrel, Grey, Wild">
            <a:extLst>
              <a:ext uri="{FF2B5EF4-FFF2-40B4-BE49-F238E27FC236}">
                <a16:creationId xmlns:a16="http://schemas.microsoft.com/office/drawing/2014/main" id="{CD736C94-97C5-ED49-74C3-B6FAE10E1D1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29490" y="4391889"/>
            <a:ext cx="2573329" cy="22622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83608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540000" y="888729"/>
            <a:ext cx="5757561" cy="4431983"/>
          </a:xfrm>
          <a:prstGeom prst="rect">
            <a:avLst/>
          </a:prstGeom>
          <a:noFill/>
        </p:spPr>
        <p:txBody>
          <a:bodyPr wrap="square" lIns="0" tIns="0" rIns="0" bIns="0" rtlCol="0" anchor="t">
            <a:spAutoFit/>
          </a:bodyPr>
          <a:lstStyle/>
          <a:p>
            <a:endParaRPr lang="en-GB" sz="2400" dirty="0">
              <a:latin typeface="Century Gothic" panose="020B0502020202020204" pitchFamily="34" charset="0"/>
            </a:endParaRPr>
          </a:p>
          <a:p>
            <a:r>
              <a:rPr lang="en-GB" sz="2400" dirty="0">
                <a:latin typeface="Century Gothic" panose="020B0502020202020204" pitchFamily="34" charset="0"/>
              </a:rPr>
              <a:t>Humans reduce the amount of </a:t>
            </a:r>
            <a:r>
              <a:rPr lang="en-GB" sz="2400" b="1" dirty="0">
                <a:latin typeface="Century Gothic" panose="020B0502020202020204" pitchFamily="34" charset="0"/>
              </a:rPr>
              <a:t>land</a:t>
            </a:r>
            <a:r>
              <a:rPr lang="en-GB" sz="2400" dirty="0">
                <a:latin typeface="Century Gothic" panose="020B0502020202020204" pitchFamily="34" charset="0"/>
              </a:rPr>
              <a:t> </a:t>
            </a:r>
            <a:r>
              <a:rPr lang="en-GB" sz="2400" b="1" dirty="0">
                <a:latin typeface="Century Gothic" panose="020B0502020202020204" pitchFamily="34" charset="0"/>
              </a:rPr>
              <a:t>available</a:t>
            </a:r>
            <a:r>
              <a:rPr lang="en-GB" sz="2400" dirty="0">
                <a:latin typeface="Century Gothic" panose="020B0502020202020204" pitchFamily="34" charset="0"/>
              </a:rPr>
              <a:t> through:</a:t>
            </a:r>
          </a:p>
          <a:p>
            <a:endParaRPr lang="en-GB" sz="2400" dirty="0">
              <a:latin typeface="Century Gothic" panose="020B0502020202020204" pitchFamily="34" charset="0"/>
            </a:endParaRPr>
          </a:p>
          <a:p>
            <a:pPr marL="342900" indent="-342900">
              <a:buFont typeface="Arial" panose="020B0604020202020204" pitchFamily="34" charset="0"/>
              <a:buChar char="•"/>
            </a:pPr>
            <a:r>
              <a:rPr lang="en-GB" sz="2400" dirty="0">
                <a:latin typeface="Century Gothic" panose="020B0502020202020204" pitchFamily="34" charset="0"/>
              </a:rPr>
              <a:t>building </a:t>
            </a:r>
          </a:p>
          <a:p>
            <a:pPr marL="342900" indent="-342900">
              <a:buFont typeface="Arial" panose="020B0604020202020204" pitchFamily="34" charset="0"/>
              <a:buChar char="•"/>
            </a:pPr>
            <a:r>
              <a:rPr lang="en-GB" sz="2400" dirty="0">
                <a:latin typeface="Century Gothic" panose="020B0502020202020204" pitchFamily="34" charset="0"/>
              </a:rPr>
              <a:t>quarrying</a:t>
            </a:r>
          </a:p>
          <a:p>
            <a:pPr marL="342900" indent="-342900">
              <a:buFont typeface="Arial" panose="020B0604020202020204" pitchFamily="34" charset="0"/>
              <a:buChar char="•"/>
            </a:pPr>
            <a:r>
              <a:rPr lang="en-GB" sz="2400" dirty="0">
                <a:latin typeface="Century Gothic" panose="020B0502020202020204" pitchFamily="34" charset="0"/>
              </a:rPr>
              <a:t>farming </a:t>
            </a:r>
          </a:p>
          <a:p>
            <a:pPr marL="342900" indent="-342900">
              <a:buFont typeface="Arial" panose="020B0604020202020204" pitchFamily="34" charset="0"/>
              <a:buChar char="•"/>
            </a:pPr>
            <a:r>
              <a:rPr lang="en-GB" sz="2400" dirty="0">
                <a:latin typeface="Century Gothic" panose="020B0502020202020204" pitchFamily="34" charset="0"/>
              </a:rPr>
              <a:t>waste disposal</a:t>
            </a:r>
          </a:p>
          <a:p>
            <a:pPr marL="342900" indent="-342900">
              <a:buFont typeface="Arial" panose="020B0604020202020204" pitchFamily="34" charset="0"/>
              <a:buChar char="•"/>
            </a:pPr>
            <a:r>
              <a:rPr lang="en-GB" sz="2400" dirty="0">
                <a:latin typeface="Century Gothic" panose="020B0502020202020204" pitchFamily="34" charset="0"/>
              </a:rPr>
              <a:t>deforestation</a:t>
            </a:r>
          </a:p>
          <a:p>
            <a:pPr marL="800100" lvl="1" indent="-342900">
              <a:buFont typeface="Wingdings" panose="05000000000000000000" pitchFamily="2" charset="2"/>
              <a:buChar char="Ø"/>
            </a:pPr>
            <a:r>
              <a:rPr lang="en-GB" sz="2400" b="1" dirty="0">
                <a:latin typeface="Century Gothic" panose="020B0502020202020204" pitchFamily="34" charset="0"/>
              </a:rPr>
              <a:t>Deforestation</a:t>
            </a:r>
            <a:r>
              <a:rPr lang="en-GB" sz="2400" dirty="0">
                <a:latin typeface="Century Gothic" panose="020B0502020202020204" pitchFamily="34" charset="0"/>
              </a:rPr>
              <a:t> is used for cattle farming, rice farming and for growing crops used as biofuel</a:t>
            </a:r>
            <a:endParaRPr lang="en-GB" sz="2400" b="1" dirty="0">
              <a:latin typeface="Century Gothic" panose="020B0502020202020204" pitchFamily="34" charset="0"/>
            </a:endParaRPr>
          </a:p>
        </p:txBody>
      </p:sp>
      <p:sp>
        <p:nvSpPr>
          <p:cNvPr id="3" name="Title 2">
            <a:extLst>
              <a:ext uri="{FF2B5EF4-FFF2-40B4-BE49-F238E27FC236}">
                <a16:creationId xmlns:a16="http://schemas.microsoft.com/office/drawing/2014/main" id="{42B0A0BB-E1B0-7240-89EE-FD565B8E85D6}"/>
              </a:ext>
            </a:extLst>
          </p:cNvPr>
          <p:cNvSpPr>
            <a:spLocks noGrp="1"/>
          </p:cNvSpPr>
          <p:nvPr>
            <p:ph type="title"/>
          </p:nvPr>
        </p:nvSpPr>
        <p:spPr/>
        <p:txBody>
          <a:bodyPr>
            <a:normAutofit/>
          </a:bodyPr>
          <a:lstStyle/>
          <a:p>
            <a:r>
              <a:rPr lang="en-GB">
                <a:latin typeface="Century Gothic" panose="020B0502020202020204" pitchFamily="34" charset="0"/>
              </a:rPr>
              <a:t>Human Effects on Biodiversity</a:t>
            </a:r>
          </a:p>
        </p:txBody>
      </p:sp>
      <p:pic>
        <p:nvPicPr>
          <p:cNvPr id="4100" name="Picture 4" descr="Forestry, Timber, Logging, Clear-Cutting">
            <a:extLst>
              <a:ext uri="{FF2B5EF4-FFF2-40B4-BE49-F238E27FC236}">
                <a16:creationId xmlns:a16="http://schemas.microsoft.com/office/drawing/2014/main" id="{FEC11757-DCE7-E805-EBB6-D5B311A7D2A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87170" y="360000"/>
            <a:ext cx="4603501" cy="3069000"/>
          </a:xfrm>
          <a:prstGeom prst="rect">
            <a:avLst/>
          </a:prstGeom>
          <a:noFill/>
          <a:extLst>
            <a:ext uri="{909E8E84-426E-40DD-AFC4-6F175D3DCCD1}">
              <a14:hiddenFill xmlns:a14="http://schemas.microsoft.com/office/drawing/2010/main">
                <a:solidFill>
                  <a:srgbClr val="FFFFFF"/>
                </a:solidFill>
              </a14:hiddenFill>
            </a:ext>
          </a:extLst>
        </p:spPr>
      </p:pic>
      <p:pic>
        <p:nvPicPr>
          <p:cNvPr id="4102" name="Picture 6" descr="Agriculture, Field, Harvest, Wheat">
            <a:extLst>
              <a:ext uri="{FF2B5EF4-FFF2-40B4-BE49-F238E27FC236}">
                <a16:creationId xmlns:a16="http://schemas.microsoft.com/office/drawing/2014/main" id="{B60FDCF9-6DED-3FFB-9CBE-557CDBBE4B1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87170" y="3554361"/>
            <a:ext cx="4603501" cy="3069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3402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B2.2.11 Feedback lesson">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e7f29ac3-c74a-46a7-9e80-ec6458dc319f">
      <UserInfo>
        <DisplayName/>
        <AccountId xsi:nil="true"/>
        <AccountType/>
      </UserInfo>
    </SharedWithUsers>
    <MediaLengthInSeconds xmlns="9dd66dd2-dc2f-4e10-8286-f1da66314693" xsi:nil="true"/>
    <TaxCatchAll xmlns="e7f29ac3-c74a-46a7-9e80-ec6458dc319f" xsi:nil="true"/>
    <lcf76f155ced4ddcb4097134ff3c332f xmlns="9dd66dd2-dc2f-4e10-8286-f1da66314693">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8AF66D13AF553498AE1339A56520CA0" ma:contentTypeVersion="18" ma:contentTypeDescription="Create a new document." ma:contentTypeScope="" ma:versionID="d55bb3e99807e52e541a5ac04e799d41">
  <xsd:schema xmlns:xsd="http://www.w3.org/2001/XMLSchema" xmlns:xs="http://www.w3.org/2001/XMLSchema" xmlns:p="http://schemas.microsoft.com/office/2006/metadata/properties" xmlns:ns2="9dd66dd2-dc2f-4e10-8286-f1da66314693" xmlns:ns3="e7f29ac3-c74a-46a7-9e80-ec6458dc319f" targetNamespace="http://schemas.microsoft.com/office/2006/metadata/properties" ma:root="true" ma:fieldsID="1ed8d0c46251183f096df21bc4ba3b07" ns2:_="" ns3:_="">
    <xsd:import namespace="9dd66dd2-dc2f-4e10-8286-f1da66314693"/>
    <xsd:import namespace="e7f29ac3-c74a-46a7-9e80-ec6458dc319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3:SharedWithUsers" minOccurs="0"/>
                <xsd:element ref="ns3:SharedWithDetails"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66dd2-dc2f-4e10-8286-f1da663146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9ece25d9-12d7-4481-8120-14121ffe4470"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7f29ac3-c74a-46a7-9e80-ec6458dc319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78cfd2a-9971-4bc9-959e-69182f1482e7}" ma:internalName="TaxCatchAll" ma:showField="CatchAllData" ma:web="e7f29ac3-c74a-46a7-9e80-ec6458dc319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C0A2874-796E-4DD7-9E4C-4F25B5553AD4}">
  <ds:schemaRefs>
    <ds:schemaRef ds:uri="http://purl.org/dc/dcmitype/"/>
    <ds:schemaRef ds:uri="http://www.w3.org/XML/1998/namespace"/>
    <ds:schemaRef ds:uri="e7f29ac3-c74a-46a7-9e80-ec6458dc319f"/>
    <ds:schemaRef ds:uri="http://schemas.microsoft.com/office/2006/documentManagement/types"/>
    <ds:schemaRef ds:uri="http://schemas.microsoft.com/office/2006/metadata/properties"/>
    <ds:schemaRef ds:uri="9dd66dd2-dc2f-4e10-8286-f1da66314693"/>
    <ds:schemaRef ds:uri="http://purl.org/dc/elements/1.1/"/>
    <ds:schemaRef ds:uri="http://purl.org/dc/terms/"/>
    <ds:schemaRef ds:uri="http://schemas.microsoft.com/office/infopath/2007/PartnerControls"/>
    <ds:schemaRef ds:uri="http://schemas.openxmlformats.org/package/2006/metadata/core-properties"/>
  </ds:schemaRefs>
</ds:datastoreItem>
</file>

<file path=customXml/itemProps2.xml><?xml version="1.0" encoding="utf-8"?>
<ds:datastoreItem xmlns:ds="http://schemas.openxmlformats.org/officeDocument/2006/customXml" ds:itemID="{3565C405-A651-4D99-9AAB-BAC6915C96F4}">
  <ds:schemaRefs>
    <ds:schemaRef ds:uri="http://schemas.microsoft.com/sharepoint/v3/contenttype/forms"/>
  </ds:schemaRefs>
</ds:datastoreItem>
</file>

<file path=customXml/itemProps3.xml><?xml version="1.0" encoding="utf-8"?>
<ds:datastoreItem xmlns:ds="http://schemas.openxmlformats.org/officeDocument/2006/customXml" ds:itemID="{FC0C458C-6FC6-4961-86ED-F585678395E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d66dd2-dc2f-4e10-8286-f1da66314693"/>
    <ds:schemaRef ds:uri="e7f29ac3-c74a-46a7-9e80-ec6458dc319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127</TotalTime>
  <Words>6805</Words>
  <Application>Microsoft Macintosh PowerPoint</Application>
  <PresentationFormat>Widescreen</PresentationFormat>
  <Paragraphs>525</Paragraphs>
  <Slides>23</Slides>
  <Notes>22</Notes>
  <HiddenSlides>4</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23</vt:i4>
      </vt:variant>
    </vt:vector>
  </HeadingPairs>
  <TitlesOfParts>
    <vt:vector size="29" baseType="lpstr">
      <vt:lpstr>Arial</vt:lpstr>
      <vt:lpstr>Calibri</vt:lpstr>
      <vt:lpstr>Century Gothic</vt:lpstr>
      <vt:lpstr>Georgia</vt:lpstr>
      <vt:lpstr>Wingdings</vt:lpstr>
      <vt:lpstr>B2.2.11 Feedback lesson</vt:lpstr>
      <vt:lpstr>Making this resource work for you</vt:lpstr>
      <vt:lpstr>How Humans Affect Biodiversity</vt:lpstr>
      <vt:lpstr>B3.2.3</vt:lpstr>
      <vt:lpstr>PowerPoint Presentation</vt:lpstr>
      <vt:lpstr>This is the fix-it portion of the lesson</vt:lpstr>
      <vt:lpstr>Human Effects on Biodiversity</vt:lpstr>
      <vt:lpstr>Human Effects on Biodiversity</vt:lpstr>
      <vt:lpstr>Squirrels in the UK</vt:lpstr>
      <vt:lpstr>Human Effects on Biodiversity</vt:lpstr>
      <vt:lpstr>Human Effects on Biodiversity</vt:lpstr>
      <vt:lpstr>Quick Quiz</vt:lpstr>
      <vt:lpstr>Scientific data can sometimes be uncertain or incomplete</vt:lpstr>
      <vt:lpstr>Example: images from the Brazilian Rainforest</vt:lpstr>
      <vt:lpstr>Drill</vt:lpstr>
      <vt:lpstr>Drill answers</vt:lpstr>
      <vt:lpstr>I: Explain using scientific understanding to make something clear or state the reason for something happening</vt:lpstr>
      <vt:lpstr>We: Explain using scientific understanding to make something clear or state the reason for something happening</vt:lpstr>
      <vt:lpstr>You: Explain using scientific understanding to make something clear or state the reason for something happening</vt:lpstr>
      <vt:lpstr>Interpreting data</vt:lpstr>
      <vt:lpstr>Evaluate: to make a conclusion based on evidence</vt:lpstr>
      <vt:lpstr>Answers</vt:lpstr>
      <vt:lpstr>Answer the questions below.</vt:lpstr>
      <vt:lpstr>PowerPoint Presentation</vt:lpstr>
    </vt:vector>
  </TitlesOfParts>
  <Company>ARK Kingsway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Kathleen Webb</dc:creator>
  <cp:lastModifiedBy>Joanna Scouler</cp:lastModifiedBy>
  <cp:revision>2</cp:revision>
  <dcterms:created xsi:type="dcterms:W3CDTF">2019-03-21T11:24:14Z</dcterms:created>
  <dcterms:modified xsi:type="dcterms:W3CDTF">2025-02-11T11:51:13Z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0x01010078AF66D13AF553498AE1339A56520CA0</vt:lpwstr>
  </property>
  <property fmtid="{D5CDD505-2E9C-101B-9397-08002B2CF9AE}" pid="3" name="Order">
    <vt:lpwstr>76279400.0000000</vt:lpwstr>
  </property>
  <property fmtid="{D5CDD505-2E9C-101B-9397-08002B2CF9AE}" pid="4" name="_SourceUrl">
    <vt:lpwstr/>
  </property>
  <property fmtid="{D5CDD505-2E9C-101B-9397-08002B2CF9AE}" pid="5" name="_SharedFileIndex">
    <vt:lpwstr/>
  </property>
  <property fmtid="{D5CDD505-2E9C-101B-9397-08002B2CF9AE}" pid="6" name="ComplianceAssetId">
    <vt:lpwstr/>
  </property>
  <property fmtid="{D5CDD505-2E9C-101B-9397-08002B2CF9AE}" pid="7" name="_ExtendedDescription">
    <vt:lpwstr/>
  </property>
  <property fmtid="{D5CDD505-2E9C-101B-9397-08002B2CF9AE}" pid="8" name="MediaServiceImageTags">
    <vt:lpwstr/>
  </property>
</Properties>
</file>

<file path=docProps/thumbnail.jpeg>
</file>